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9" r:id="rId4"/>
    <p:sldId id="265" r:id="rId5"/>
    <p:sldId id="258" r:id="rId6"/>
    <p:sldId id="266" r:id="rId7"/>
    <p:sldId id="260" r:id="rId8"/>
    <p:sldId id="261" r:id="rId9"/>
    <p:sldId id="262" r:id="rId10"/>
    <p:sldId id="263" r:id="rId11"/>
    <p:sldId id="267" r:id="rId12"/>
    <p:sldId id="268" r:id="rId13"/>
    <p:sldId id="269" r:id="rId14"/>
    <p:sldId id="277" r:id="rId15"/>
    <p:sldId id="278" r:id="rId16"/>
    <p:sldId id="270" r:id="rId17"/>
    <p:sldId id="279" r:id="rId18"/>
    <p:sldId id="271" r:id="rId19"/>
    <p:sldId id="280" r:id="rId20"/>
    <p:sldId id="276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77D069AF-B575-4C6B-8C4D-F27BD0E5B1C1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E77284D7-D9B7-45A8-9E0E-63612D10C4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943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69AF-B575-4C6B-8C4D-F27BD0E5B1C1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84D7-D9B7-45A8-9E0E-63612D10C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7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69AF-B575-4C6B-8C4D-F27BD0E5B1C1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84D7-D9B7-45A8-9E0E-63612D10C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040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69AF-B575-4C6B-8C4D-F27BD0E5B1C1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84D7-D9B7-45A8-9E0E-63612D10C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9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69AF-B575-4C6B-8C4D-F27BD0E5B1C1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84D7-D9B7-45A8-9E0E-63612D10C4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46758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69AF-B575-4C6B-8C4D-F27BD0E5B1C1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84D7-D9B7-45A8-9E0E-63612D10C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7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69AF-B575-4C6B-8C4D-F27BD0E5B1C1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84D7-D9B7-45A8-9E0E-63612D10C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3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69AF-B575-4C6B-8C4D-F27BD0E5B1C1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84D7-D9B7-45A8-9E0E-63612D10C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92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69AF-B575-4C6B-8C4D-F27BD0E5B1C1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84D7-D9B7-45A8-9E0E-63612D10C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3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69AF-B575-4C6B-8C4D-F27BD0E5B1C1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84D7-D9B7-45A8-9E0E-63612D10C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07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69AF-B575-4C6B-8C4D-F27BD0E5B1C1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84D7-D9B7-45A8-9E0E-63612D10C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77D069AF-B575-4C6B-8C4D-F27BD0E5B1C1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77284D7-D9B7-45A8-9E0E-63612D10C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7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1BQPV-iCk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Y2ml24bc78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eWxpAFKw6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11/28: Welcome back!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75608" y="2656936"/>
            <a:ext cx="859536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Warm-Up: Please complete the UNIT 4 ANTICIPATION GUIDE.  Make sure you choose an opinion and provide an explanation for each statement.  </a:t>
            </a:r>
          </a:p>
        </p:txBody>
      </p:sp>
    </p:spTree>
    <p:extLst>
      <p:ext uri="{BB962C8B-B14F-4D97-AF65-F5344CB8AC3E}">
        <p14:creationId xmlns:p14="http://schemas.microsoft.com/office/powerpoint/2010/main" val="2710060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215621" cy="679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the dystopian characteristics.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Wall-E</a:t>
            </a:r>
            <a:r>
              <a:rPr lang="en-US" sz="2800" dirty="0"/>
              <a:t>: </a:t>
            </a:r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www.youtube.com/watch?v=h1BQPV-iCkU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659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Anticipation Guide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Meet with three people you don’t normally talk to, and discuss the items on the anticipation guide you did as a warm-up.  </a:t>
            </a:r>
          </a:p>
          <a:p>
            <a:endParaRPr lang="en-US" sz="3200" dirty="0"/>
          </a:p>
          <a:p>
            <a:r>
              <a:rPr lang="en-US" sz="3200" dirty="0" smtClean="0"/>
              <a:t>Be prepared to share out on one statement.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39817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85070"/>
          </a:xfrm>
        </p:spPr>
        <p:txBody>
          <a:bodyPr/>
          <a:lstStyle/>
          <a:p>
            <a:r>
              <a:rPr lang="en-US" dirty="0" smtClean="0"/>
              <a:t>Tuesday 11/29 Journal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Is it better to be unaware/ignorant of the realities of the world and happy, or completely aware of the truth with the chance that you could be completely miserable with your knowledge of the truth</a:t>
            </a:r>
            <a:r>
              <a:rPr lang="en-US" sz="3600" dirty="0" smtClean="0"/>
              <a:t>? Support your answer with details/examples. 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710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Dystopias of the Past, Present, and Future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2199735"/>
            <a:ext cx="8595360" cy="398040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Each group </a:t>
            </a:r>
            <a:r>
              <a:rPr lang="en-US" sz="2800" dirty="0" smtClean="0"/>
              <a:t>(2-3 people) has </a:t>
            </a:r>
            <a:r>
              <a:rPr lang="en-US" sz="2800" dirty="0" smtClean="0"/>
              <a:t>a different article to read and discuss. </a:t>
            </a:r>
          </a:p>
          <a:p>
            <a:r>
              <a:rPr lang="en-US" sz="2800" dirty="0" smtClean="0"/>
              <a:t>As a group, create a small poster that includes the following: </a:t>
            </a:r>
          </a:p>
          <a:p>
            <a:pPr lvl="1"/>
            <a:r>
              <a:rPr lang="en-US" sz="2400" dirty="0" smtClean="0"/>
              <a:t>Your Topic (from the article) </a:t>
            </a:r>
          </a:p>
          <a:p>
            <a:pPr lvl="1"/>
            <a:r>
              <a:rPr lang="en-US" sz="2400" dirty="0" smtClean="0"/>
              <a:t>At least three ways it relates to dystopia</a:t>
            </a:r>
            <a:endParaRPr lang="en-US" sz="2400" dirty="0" smtClean="0"/>
          </a:p>
          <a:p>
            <a:pPr lvl="1"/>
            <a:r>
              <a:rPr lang="en-US" sz="2400" dirty="0" smtClean="0"/>
              <a:t>Is it a dystopia of the past, present, or future? </a:t>
            </a:r>
          </a:p>
          <a:p>
            <a:pPr lvl="0">
              <a:buClr>
                <a:srgbClr val="6F6F74"/>
              </a:buClr>
            </a:pPr>
            <a:r>
              <a:rPr lang="en-US" sz="2800" dirty="0" smtClean="0">
                <a:solidFill>
                  <a:srgbClr val="000000"/>
                </a:solidFill>
              </a:rPr>
              <a:t>Each group will present to the class after </a:t>
            </a:r>
            <a:r>
              <a:rPr lang="en-US" sz="2800" dirty="0" smtClean="0">
                <a:solidFill>
                  <a:srgbClr val="000000"/>
                </a:solidFill>
              </a:rPr>
              <a:t>40 </a:t>
            </a:r>
            <a:r>
              <a:rPr lang="en-US" sz="2800" dirty="0" smtClean="0">
                <a:solidFill>
                  <a:srgbClr val="000000"/>
                </a:solidFill>
              </a:rPr>
              <a:t>minutes of work time. </a:t>
            </a:r>
            <a:endParaRPr lang="en-US" sz="2800" dirty="0">
              <a:solidFill>
                <a:srgbClr val="000000"/>
              </a:solidFill>
            </a:endParaRP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553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Dystopias of the Past, Present, and Future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2665562"/>
            <a:ext cx="8595360" cy="351457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Fill out your graphic organizer based on each group’s presentation. </a:t>
            </a:r>
          </a:p>
          <a:p>
            <a:endParaRPr lang="en-US" sz="2800" dirty="0"/>
          </a:p>
          <a:p>
            <a:r>
              <a:rPr lang="en-US" sz="2800" dirty="0" smtClean="0"/>
              <a:t>Homework:  Come up with at least two more examples for each category.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7364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11/30 Journal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4200" dirty="0" smtClean="0"/>
          </a:p>
          <a:p>
            <a:pPr marL="0" indent="0">
              <a:buNone/>
            </a:pPr>
            <a:r>
              <a:rPr lang="en-US" sz="4200" dirty="0" smtClean="0"/>
              <a:t>What </a:t>
            </a:r>
            <a:r>
              <a:rPr lang="en-US" sz="4200" dirty="0"/>
              <a:t>will the world be like in 2081?  </a:t>
            </a:r>
          </a:p>
          <a:p>
            <a:pPr lvl="1"/>
            <a:r>
              <a:rPr lang="en-US" sz="4200" dirty="0"/>
              <a:t>Include at least 6 specific predictions. Things to consider: human rights, laws, equality, environment, economy, technology, health, gender, race, population,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659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52" y="1938785"/>
            <a:ext cx="5184474" cy="43778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“Harrison Bergeron”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                                        by Kurt Vonnegut</a:t>
            </a:r>
          </a:p>
          <a:p>
            <a:pPr marL="0" indent="0">
              <a:buNone/>
            </a:pPr>
            <a:r>
              <a:rPr lang="en-US" sz="3200" dirty="0" smtClean="0"/>
              <a:t>	 				published 1961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635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12/1 Journal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If you lived in the world of “Harrison Bergeron,” you would have at least one handicap</a:t>
            </a:r>
            <a:r>
              <a:rPr lang="en-US" sz="2800" dirty="0"/>
              <a:t>. A “handicap” is a “condition that markedly restricts a person's ability to function physically, mentally, or </a:t>
            </a:r>
            <a:r>
              <a:rPr lang="en-US" sz="2800" dirty="0" smtClean="0"/>
              <a:t>socially. </a:t>
            </a:r>
          </a:p>
          <a:p>
            <a:pPr marL="0" indent="0">
              <a:buNone/>
            </a:pPr>
            <a:r>
              <a:rPr lang="en-US" sz="2800" dirty="0" smtClean="0"/>
              <a:t> If </a:t>
            </a:r>
            <a:r>
              <a:rPr lang="en-US" sz="2800" dirty="0"/>
              <a:t>you had a handicap that took away your greatest strength, what would it be?  </a:t>
            </a:r>
          </a:p>
          <a:p>
            <a:pPr marL="0" indent="0">
              <a:buNone/>
            </a:pPr>
            <a:r>
              <a:rPr lang="en-US" sz="2800" dirty="0" smtClean="0"/>
              <a:t>Include </a:t>
            </a:r>
            <a:r>
              <a:rPr lang="en-US" sz="2800" dirty="0"/>
              <a:t>a) what the handicap would be/take away from you, b) what your life would be like,  and c) how you would feel about this.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593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“2081”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While viewing:  Complete the Venn diagram. </a:t>
            </a:r>
          </a:p>
          <a:p>
            <a:r>
              <a:rPr lang="en-US" sz="2800" dirty="0" smtClean="0"/>
              <a:t>After viewing:  Complete the Handicap Activity on the back. </a:t>
            </a:r>
          </a:p>
        </p:txBody>
      </p:sp>
    </p:spTree>
    <p:extLst>
      <p:ext uri="{BB962C8B-B14F-4D97-AF65-F5344CB8AC3E}">
        <p14:creationId xmlns:p14="http://schemas.microsoft.com/office/powerpoint/2010/main" val="3037239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333" y="0"/>
            <a:ext cx="9692640" cy="1325562"/>
          </a:xfrm>
        </p:spPr>
        <p:txBody>
          <a:bodyPr/>
          <a:lstStyle/>
          <a:p>
            <a:r>
              <a:rPr lang="en-US" dirty="0" smtClean="0"/>
              <a:t>What is a perfect world?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1) Please read “Diddy-</a:t>
            </a:r>
            <a:r>
              <a:rPr lang="en-US" sz="2800" dirty="0" err="1"/>
              <a:t>Wah</a:t>
            </a:r>
            <a:r>
              <a:rPr lang="en-US" sz="2800" dirty="0"/>
              <a:t>-Diddy.”  This is an African folktale that discusses the “idyllic” (perfect) world.  </a:t>
            </a:r>
          </a:p>
          <a:p>
            <a:pPr marL="0" indent="0">
              <a:buNone/>
            </a:pPr>
            <a:r>
              <a:rPr lang="en-US" sz="2800" dirty="0"/>
              <a:t>2) With a partner, please annotate five ways in the text that “Diddy-</a:t>
            </a:r>
            <a:r>
              <a:rPr lang="en-US" sz="2800" dirty="0" err="1"/>
              <a:t>Wah</a:t>
            </a:r>
            <a:r>
              <a:rPr lang="en-US" sz="2800" dirty="0"/>
              <a:t>-Diddy” is idyllic.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111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1155" y="-117319"/>
            <a:ext cx="9692640" cy="1325562"/>
          </a:xfrm>
        </p:spPr>
        <p:txBody>
          <a:bodyPr/>
          <a:lstStyle/>
          <a:p>
            <a:r>
              <a:rPr lang="en-US" dirty="0" smtClean="0"/>
              <a:t>Friday 12/2 Warm-Up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1155" y="1733908"/>
            <a:ext cx="10826151" cy="4554747"/>
          </a:xfrm>
        </p:spPr>
        <p:txBody>
          <a:bodyPr>
            <a:noAutofit/>
          </a:bodyPr>
          <a:lstStyle/>
          <a:p>
            <a:r>
              <a:rPr lang="en-US" sz="3200" dirty="0" smtClean="0"/>
              <a:t>Read and ANNOTATE the song lyrics to “The Trees”</a:t>
            </a:r>
          </a:p>
          <a:p>
            <a:pPr marL="0" indent="0">
              <a:buNone/>
            </a:pPr>
            <a:r>
              <a:rPr lang="en-US" sz="3200" dirty="0" smtClean="0"/>
              <a:t> </a:t>
            </a:r>
          </a:p>
          <a:p>
            <a:pPr marL="868680" lvl="1" indent="-457200">
              <a:buAutoNum type="arabicParenR"/>
            </a:pPr>
            <a:r>
              <a:rPr lang="en-US" sz="2800" dirty="0" smtClean="0"/>
              <a:t>Underline any words/phrases/lines that stand out to you. </a:t>
            </a:r>
            <a:endParaRPr lang="en-US" sz="2800" dirty="0"/>
          </a:p>
          <a:p>
            <a:pPr marL="868680" lvl="1" indent="-457200">
              <a:buAutoNum type="arabicParenR"/>
            </a:pPr>
            <a:r>
              <a:rPr lang="en-US" sz="2800" dirty="0" smtClean="0"/>
              <a:t>In the margins, write WHY these stand out to you and HOW you think they might connect to our unit.</a:t>
            </a:r>
            <a:endParaRPr lang="en-US" sz="2800" dirty="0"/>
          </a:p>
          <a:p>
            <a:pPr marL="868680" lvl="1" indent="-457200">
              <a:buAutoNum type="arabicParenR"/>
            </a:pPr>
            <a:r>
              <a:rPr lang="en-US" sz="2800" dirty="0" smtClean="0"/>
              <a:t>Highlight any UNKNOWN WORDS; in the margins, write your guess about what the word means (use context clues).  </a:t>
            </a:r>
          </a:p>
          <a:p>
            <a:pPr marL="868680" lvl="1" indent="-457200">
              <a:buAutoNum type="arabicParenR"/>
            </a:pPr>
            <a:r>
              <a:rPr lang="en-US" sz="2800" dirty="0" smtClean="0"/>
              <a:t>The whole song is a metaphor.  On the bottom, under the song lyrics, write 2 sentences explaining WHAT THE METAPHOR IS AND MEANS. Why do you say this? </a:t>
            </a:r>
          </a:p>
        </p:txBody>
      </p:sp>
    </p:spTree>
    <p:extLst>
      <p:ext uri="{BB962C8B-B14F-4D97-AF65-F5344CB8AC3E}">
        <p14:creationId xmlns:p14="http://schemas.microsoft.com/office/powerpoint/2010/main" val="382075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www.youtube.com/watch?v=7Y2ml24bc78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12 Looks Just Like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7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www.youtube.com/watch?v=aeWxpAFKw6A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 of the Beholder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7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perfect world…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992702"/>
            <a:ext cx="8595360" cy="418743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On your chart, brainstorm </a:t>
            </a:r>
            <a:r>
              <a:rPr lang="en-US" sz="3200" dirty="0"/>
              <a:t>your version of </a:t>
            </a:r>
            <a:r>
              <a:rPr lang="en-US" sz="3200" dirty="0" smtClean="0"/>
              <a:t>a utopia, or a perfect world. You </a:t>
            </a:r>
            <a:r>
              <a:rPr lang="en-US" sz="3200" dirty="0"/>
              <a:t>may want to consider everything from the weather and scenery, to your education and healthcare, to your country’s system of government and economics.  </a:t>
            </a:r>
            <a:r>
              <a:rPr lang="en-US" sz="3200" dirty="0" smtClean="0"/>
              <a:t> Please fill in each box, and feel free to add new categories as needed. 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534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imperfect world…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Now imagine that it has all been taken away.  There is a new leader, and the new leader switches everything in your perfect world to the opposite.</a:t>
            </a:r>
          </a:p>
          <a:p>
            <a:r>
              <a:rPr lang="en-US" sz="3600" dirty="0" smtClean="0"/>
              <a:t>Fill out the “dystopia” side of your chart with the opposite of each category.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15980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106967"/>
            <a:ext cx="9692640" cy="1325562"/>
          </a:xfrm>
        </p:spPr>
        <p:txBody>
          <a:bodyPr/>
          <a:lstStyle/>
          <a:p>
            <a:r>
              <a:rPr lang="en-US" dirty="0" smtClean="0"/>
              <a:t>What is an imperfect world?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18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Dystopian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Oppressive societal control</a:t>
            </a:r>
          </a:p>
          <a:p>
            <a:r>
              <a:rPr lang="en-US" dirty="0" smtClean="0"/>
              <a:t>Propaganda used to control the citizens</a:t>
            </a:r>
          </a:p>
          <a:p>
            <a:r>
              <a:rPr lang="en-US" dirty="0" smtClean="0"/>
              <a:t>Information, independent thought, and freedom are restricted</a:t>
            </a:r>
          </a:p>
          <a:p>
            <a:r>
              <a:rPr lang="en-US" dirty="0" smtClean="0"/>
              <a:t>A figurehead or concept is worshipped by the citizens</a:t>
            </a:r>
          </a:p>
          <a:p>
            <a:r>
              <a:rPr lang="en-US" dirty="0" smtClean="0"/>
              <a:t>Constant surveillance</a:t>
            </a:r>
          </a:p>
          <a:p>
            <a:r>
              <a:rPr lang="en-US" dirty="0" smtClean="0"/>
              <a:t>Citizens have a fear of the outside world</a:t>
            </a:r>
          </a:p>
          <a:p>
            <a:r>
              <a:rPr lang="en-US" dirty="0" smtClean="0"/>
              <a:t>Dehumanization</a:t>
            </a:r>
          </a:p>
          <a:p>
            <a:r>
              <a:rPr lang="en-US" dirty="0" smtClean="0"/>
              <a:t>The natural world is banished and distrusted</a:t>
            </a:r>
          </a:p>
          <a:p>
            <a:r>
              <a:rPr lang="en-US" dirty="0" smtClean="0"/>
              <a:t>Uniform expectations; no individuality</a:t>
            </a:r>
          </a:p>
          <a:p>
            <a:r>
              <a:rPr lang="en-US" dirty="0" smtClean="0"/>
              <a:t>Illusion of a utopia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432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utopia dysto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96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386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94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2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27049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325</TotalTime>
  <Words>747</Words>
  <Application>Microsoft Office PowerPoint</Application>
  <PresentationFormat>Widescreen</PresentationFormat>
  <Paragraphs>67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Century Schoolbook</vt:lpstr>
      <vt:lpstr>Wingdings 2</vt:lpstr>
      <vt:lpstr>View</vt:lpstr>
      <vt:lpstr>Monday 11/28: Welcome back! </vt:lpstr>
      <vt:lpstr>What is a perfect world? </vt:lpstr>
      <vt:lpstr>A perfect world… </vt:lpstr>
      <vt:lpstr>An imperfect world… </vt:lpstr>
      <vt:lpstr>What is an imperfect world? </vt:lpstr>
      <vt:lpstr>Dystopian Characteristics</vt:lpstr>
      <vt:lpstr>PowerPoint Presentation</vt:lpstr>
      <vt:lpstr>PowerPoint Presentation</vt:lpstr>
      <vt:lpstr>PowerPoint Presentation</vt:lpstr>
      <vt:lpstr>PowerPoint Presentation</vt:lpstr>
      <vt:lpstr>Track the dystopian characteristics. </vt:lpstr>
      <vt:lpstr>Anticipation Guide Discussion</vt:lpstr>
      <vt:lpstr>Tuesday 11/29 Journal </vt:lpstr>
      <vt:lpstr>Dystopias of the Past, Present, and Future </vt:lpstr>
      <vt:lpstr>Dystopias of the Past, Present, and Future </vt:lpstr>
      <vt:lpstr>Wednesday 11/30 Journal </vt:lpstr>
      <vt:lpstr>“Harrison Bergeron” </vt:lpstr>
      <vt:lpstr>Thursday 12/1 Journal</vt:lpstr>
      <vt:lpstr>“2081” </vt:lpstr>
      <vt:lpstr>Friday 12/2 Warm-Up</vt:lpstr>
      <vt:lpstr>Number 12 Looks Just Like You</vt:lpstr>
      <vt:lpstr>Eye of the Beholder 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11/28: Welcome back!</dc:title>
  <dc:creator>Alexandra Yeganegi</dc:creator>
  <cp:lastModifiedBy>Alexandra Yeganegi</cp:lastModifiedBy>
  <cp:revision>12</cp:revision>
  <dcterms:created xsi:type="dcterms:W3CDTF">2016-11-17T15:04:59Z</dcterms:created>
  <dcterms:modified xsi:type="dcterms:W3CDTF">2016-11-18T17:09:35Z</dcterms:modified>
</cp:coreProperties>
</file>