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8/17/2016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8/17/2016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Monday Warm-Up</a:t>
            </a:r>
            <a:endParaRPr lang="en-US" dirty="0"/>
          </a:p>
        </p:txBody>
      </p:sp>
      <p:sp>
        <p:nvSpPr>
          <p:cNvPr id="5" name="Content Placeholder 4"/>
          <p:cNvSpPr>
            <a:spLocks noGrp="1"/>
          </p:cNvSpPr>
          <p:nvPr>
            <p:ph idx="1"/>
          </p:nvPr>
        </p:nvSpPr>
        <p:spPr/>
        <p:txBody>
          <a:bodyPr>
            <a:normAutofit/>
          </a:bodyPr>
          <a:lstStyle/>
          <a:p>
            <a:r>
              <a:rPr lang="en-US" sz="3600" dirty="0" smtClean="0"/>
              <a:t>Journal (in your notebook, should be one solid paragraph with reflection and details): </a:t>
            </a:r>
          </a:p>
          <a:p>
            <a:endParaRPr lang="en-US" sz="3600" dirty="0"/>
          </a:p>
          <a:p>
            <a:r>
              <a:rPr lang="en-US" sz="3600" dirty="0" smtClean="0"/>
              <a:t>What does “home” mean to you?  What do you consider to be your real home?  What makes the place you choose your real home?  </a:t>
            </a:r>
            <a:endParaRPr lang="en-US" sz="3600" dirty="0"/>
          </a:p>
        </p:txBody>
      </p:sp>
    </p:spTree>
    <p:extLst>
      <p:ext uri="{BB962C8B-B14F-4D97-AF65-F5344CB8AC3E}">
        <p14:creationId xmlns:p14="http://schemas.microsoft.com/office/powerpoint/2010/main" val="2414795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Name”</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Read models: </a:t>
            </a:r>
          </a:p>
          <a:p>
            <a:r>
              <a:rPr lang="en-US" sz="3600" dirty="0" smtClean="0"/>
              <a:t>“Names </a:t>
            </a:r>
            <a:r>
              <a:rPr lang="en-US" sz="3600" dirty="0" err="1" smtClean="0"/>
              <a:t>Nombres</a:t>
            </a:r>
            <a:r>
              <a:rPr lang="en-US" sz="3600" dirty="0" smtClean="0"/>
              <a:t>” by Julia Alvarez</a:t>
            </a:r>
          </a:p>
          <a:p>
            <a:r>
              <a:rPr lang="en-US" sz="3600" dirty="0" smtClean="0"/>
              <a:t>“My Name” by Sandra Cisneros</a:t>
            </a:r>
          </a:p>
          <a:p>
            <a:r>
              <a:rPr lang="en-US" sz="3600" dirty="0" smtClean="0"/>
              <a:t>Ms. </a:t>
            </a:r>
            <a:r>
              <a:rPr lang="en-US" sz="3600" dirty="0" err="1" smtClean="0"/>
              <a:t>Yeganegi’s</a:t>
            </a:r>
            <a:r>
              <a:rPr lang="en-US" sz="3600" dirty="0" smtClean="0"/>
              <a:t> Example</a:t>
            </a:r>
          </a:p>
          <a:p>
            <a:endParaRPr lang="en-US" sz="3600" dirty="0"/>
          </a:p>
          <a:p>
            <a:pPr marL="0" indent="0">
              <a:buNone/>
            </a:pPr>
            <a:r>
              <a:rPr lang="en-US" sz="3600" dirty="0" smtClean="0"/>
              <a:t>Draft yours: </a:t>
            </a:r>
          </a:p>
          <a:p>
            <a:r>
              <a:rPr lang="en-US" sz="3600" dirty="0" smtClean="0"/>
              <a:t>Note there are various ways to approach this piece.  </a:t>
            </a:r>
          </a:p>
          <a:p>
            <a:pPr marL="0" indent="0">
              <a:buNone/>
            </a:pPr>
            <a:endParaRPr lang="en-US" sz="3600" dirty="0"/>
          </a:p>
        </p:txBody>
      </p:sp>
    </p:spTree>
    <p:extLst>
      <p:ext uri="{BB962C8B-B14F-4D97-AF65-F5344CB8AC3E}">
        <p14:creationId xmlns:p14="http://schemas.microsoft.com/office/powerpoint/2010/main" val="335497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normAutofit/>
          </a:bodyPr>
          <a:lstStyle/>
          <a:p>
            <a:r>
              <a:rPr lang="en-US" sz="4400" dirty="0" smtClean="0"/>
              <a:t>Please clear your desks.  You will have a short vocabulary quiz after the bell rings.  You should ace it! </a:t>
            </a:r>
          </a:p>
        </p:txBody>
      </p:sp>
    </p:spTree>
    <p:extLst>
      <p:ext uri="{BB962C8B-B14F-4D97-AF65-F5344CB8AC3E}">
        <p14:creationId xmlns:p14="http://schemas.microsoft.com/office/powerpoint/2010/main" val="358598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4-square foldable</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Please fold a paper into four squares and label as follows:</a:t>
            </a:r>
          </a:p>
          <a:p>
            <a:pPr marL="457200" indent="-457200">
              <a:buAutoNum type="arabicParenR"/>
            </a:pPr>
            <a:r>
              <a:rPr lang="en-US" sz="3600" dirty="0" smtClean="0"/>
              <a:t>Cultural Information</a:t>
            </a:r>
          </a:p>
          <a:p>
            <a:pPr marL="457200" indent="-457200">
              <a:buAutoNum type="arabicParenR"/>
            </a:pPr>
            <a:r>
              <a:rPr lang="en-US" sz="3600" dirty="0" smtClean="0"/>
              <a:t>Cultural Differences</a:t>
            </a:r>
          </a:p>
          <a:p>
            <a:pPr marL="457200" indent="-457200">
              <a:buAutoNum type="arabicParenR"/>
            </a:pPr>
            <a:r>
              <a:rPr lang="en-US" sz="3600" dirty="0" smtClean="0"/>
              <a:t>Figurative Language</a:t>
            </a:r>
          </a:p>
          <a:p>
            <a:pPr marL="457200" indent="-457200">
              <a:buAutoNum type="arabicParenR"/>
            </a:pPr>
            <a:r>
              <a:rPr lang="en-US" sz="3600" dirty="0" smtClean="0"/>
              <a:t>Imagery and Sensory Details </a:t>
            </a:r>
            <a:endParaRPr lang="en-US" sz="3600" dirty="0"/>
          </a:p>
        </p:txBody>
      </p:sp>
    </p:spTree>
    <p:extLst>
      <p:ext uri="{BB962C8B-B14F-4D97-AF65-F5344CB8AC3E}">
        <p14:creationId xmlns:p14="http://schemas.microsoft.com/office/powerpoint/2010/main" val="2910808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Funny in Farsi </a:t>
            </a:r>
            <a:r>
              <a:rPr lang="en-US" dirty="0" smtClean="0"/>
              <a:t>by </a:t>
            </a:r>
            <a:r>
              <a:rPr lang="en-US" dirty="0" err="1" smtClean="0"/>
              <a:t>Firoozeh</a:t>
            </a:r>
            <a:r>
              <a:rPr lang="en-US" dirty="0" smtClean="0"/>
              <a:t> Dumas </a:t>
            </a:r>
            <a:endParaRPr lang="en-US" i="1" dirty="0"/>
          </a:p>
        </p:txBody>
      </p:sp>
      <p:sp>
        <p:nvSpPr>
          <p:cNvPr id="3" name="Content Placeholder 2"/>
          <p:cNvSpPr>
            <a:spLocks noGrp="1"/>
          </p:cNvSpPr>
          <p:nvPr>
            <p:ph idx="1"/>
          </p:nvPr>
        </p:nvSpPr>
        <p:spPr/>
        <p:txBody>
          <a:bodyPr/>
          <a:lstStyle/>
          <a:p>
            <a:r>
              <a:rPr lang="en-US" sz="2400" dirty="0" smtClean="0"/>
              <a:t>Read Ch. 1: </a:t>
            </a:r>
            <a:r>
              <a:rPr lang="en-US" sz="2400" dirty="0" err="1" smtClean="0"/>
              <a:t>Leffingwell</a:t>
            </a:r>
            <a:r>
              <a:rPr lang="en-US" sz="2400" dirty="0" smtClean="0"/>
              <a:t> Elementary School</a:t>
            </a:r>
          </a:p>
          <a:p>
            <a:r>
              <a:rPr lang="en-US" sz="2400" dirty="0" smtClean="0"/>
              <a:t>Read Ch. 2: Hot Dogs and Wild Geese</a:t>
            </a:r>
          </a:p>
          <a:p>
            <a:r>
              <a:rPr lang="en-US" sz="2400" dirty="0" smtClean="0"/>
              <a:t>Read Ch. 14: The Ham Amendment</a:t>
            </a:r>
          </a:p>
          <a:p>
            <a:r>
              <a:rPr lang="en-US" sz="2400" dirty="0" smtClean="0"/>
              <a:t>Read Ch. 19: I-</a:t>
            </a:r>
            <a:r>
              <a:rPr lang="en-US" sz="2400" dirty="0" err="1" smtClean="0"/>
              <a:t>Raynians</a:t>
            </a:r>
            <a:r>
              <a:rPr lang="en-US" sz="2400" dirty="0" smtClean="0"/>
              <a:t> Need Not Apply </a:t>
            </a:r>
          </a:p>
          <a:p>
            <a:endParaRPr lang="en-US" dirty="0"/>
          </a:p>
          <a:p>
            <a:pPr marL="0" indent="0">
              <a:buNone/>
            </a:pPr>
            <a:r>
              <a:rPr lang="en-US" dirty="0" smtClean="0"/>
              <a:t>Throughout each chapter, use your 4-square to track these items: </a:t>
            </a:r>
          </a:p>
          <a:p>
            <a:pPr marL="457200" indent="-457200">
              <a:buAutoNum type="arabicParenR"/>
            </a:pPr>
            <a:r>
              <a:rPr lang="en-US" dirty="0"/>
              <a:t>Cultural Information</a:t>
            </a:r>
          </a:p>
          <a:p>
            <a:pPr marL="457200" indent="-457200">
              <a:buAutoNum type="arabicParenR"/>
            </a:pPr>
            <a:r>
              <a:rPr lang="en-US" dirty="0"/>
              <a:t>Cultural Differences</a:t>
            </a:r>
          </a:p>
          <a:p>
            <a:pPr marL="457200" indent="-457200">
              <a:buAutoNum type="arabicParenR"/>
            </a:pPr>
            <a:r>
              <a:rPr lang="en-US" dirty="0"/>
              <a:t>Figurative Language</a:t>
            </a:r>
          </a:p>
          <a:p>
            <a:pPr marL="457200" indent="-457200">
              <a:buAutoNum type="arabicParenR"/>
            </a:pPr>
            <a:r>
              <a:rPr lang="en-US" dirty="0"/>
              <a:t>Imagery and Sensory Details </a:t>
            </a:r>
          </a:p>
          <a:p>
            <a:pPr marL="0" indent="0">
              <a:buNone/>
            </a:pPr>
            <a:endParaRPr lang="en-US" dirty="0"/>
          </a:p>
        </p:txBody>
      </p:sp>
    </p:spTree>
    <p:extLst>
      <p:ext uri="{BB962C8B-B14F-4D97-AF65-F5344CB8AC3E}">
        <p14:creationId xmlns:p14="http://schemas.microsoft.com/office/powerpoint/2010/main" val="147891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 (turn in your graphic organizer when you finish these)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On the back of your 4-square, please answer these questions: </a:t>
            </a:r>
          </a:p>
          <a:p>
            <a:pPr marL="0" indent="0">
              <a:buNone/>
            </a:pPr>
            <a:r>
              <a:rPr lang="en-US" sz="2800" dirty="0" smtClean="0"/>
              <a:t>1) After reading, how would you say that the author feels about her culture?  Give at least three specific reasons/examples. </a:t>
            </a:r>
          </a:p>
          <a:p>
            <a:pPr marL="0" indent="0">
              <a:buNone/>
            </a:pPr>
            <a:r>
              <a:rPr lang="en-US" sz="2800" dirty="0" smtClean="0"/>
              <a:t>2) What is the one most significant cultural difference you think she encountered in America? </a:t>
            </a:r>
          </a:p>
          <a:p>
            <a:pPr marL="0" indent="0">
              <a:buNone/>
            </a:pPr>
            <a:r>
              <a:rPr lang="en-US" sz="2800" dirty="0" smtClean="0"/>
              <a:t>3) Of the various topics she covered, what one topic/idea do you think she focused on most?  Explain your response. </a:t>
            </a:r>
            <a:endParaRPr lang="en-US" sz="2800" dirty="0"/>
          </a:p>
        </p:txBody>
      </p:sp>
    </p:spTree>
    <p:extLst>
      <p:ext uri="{BB962C8B-B14F-4D97-AF65-F5344CB8AC3E}">
        <p14:creationId xmlns:p14="http://schemas.microsoft.com/office/powerpoint/2010/main" val="277996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Journal</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Brainstorm of foods from your childhood and teenage years.  Be specific!  Use sensory details when you can.  Try to list at least 10. </a:t>
            </a:r>
          </a:p>
          <a:p>
            <a:pPr marL="0" indent="0">
              <a:buNone/>
            </a:pPr>
            <a:endParaRPr lang="en-US" dirty="0"/>
          </a:p>
          <a:p>
            <a:pPr marL="0" indent="0">
              <a:buNone/>
            </a:pPr>
            <a:r>
              <a:rPr lang="en-US" dirty="0" smtClean="0"/>
              <a:t>Ms. </a:t>
            </a:r>
            <a:r>
              <a:rPr lang="en-US" dirty="0" err="1" smtClean="0"/>
              <a:t>Yeganegi’s</a:t>
            </a:r>
            <a:r>
              <a:rPr lang="en-US" dirty="0" smtClean="0"/>
              <a:t> Examples: </a:t>
            </a:r>
          </a:p>
          <a:p>
            <a:pPr marL="0" indent="0">
              <a:buNone/>
            </a:pPr>
            <a:r>
              <a:rPr lang="en-US" dirty="0" smtClean="0"/>
              <a:t>Waffles – always gooey – made by my grandfather </a:t>
            </a:r>
          </a:p>
          <a:p>
            <a:pPr marL="0" indent="0">
              <a:buNone/>
            </a:pPr>
            <a:r>
              <a:rPr lang="en-US" dirty="0" smtClean="0"/>
              <a:t>Fried apple pies, homemade on the farm in Tennessee</a:t>
            </a:r>
          </a:p>
          <a:p>
            <a:pPr marL="0" indent="0">
              <a:buNone/>
            </a:pPr>
            <a:r>
              <a:rPr lang="en-US" dirty="0" smtClean="0"/>
              <a:t>Persian kabob, juicy and flavorful, from the hole-in-the-wall on 41 </a:t>
            </a:r>
          </a:p>
          <a:p>
            <a:pPr marL="0" indent="0">
              <a:buNone/>
            </a:pPr>
            <a:r>
              <a:rPr lang="en-US" dirty="0" smtClean="0"/>
              <a:t>Apple slices with peanut butter </a:t>
            </a:r>
          </a:p>
          <a:p>
            <a:pPr marL="0" indent="0">
              <a:buNone/>
            </a:pPr>
            <a:r>
              <a:rPr lang="en-US" dirty="0" smtClean="0"/>
              <a:t>Steamed broccoli </a:t>
            </a:r>
          </a:p>
          <a:p>
            <a:pPr marL="0" indent="0">
              <a:buNone/>
            </a:pPr>
            <a:r>
              <a:rPr lang="en-US" dirty="0" smtClean="0"/>
              <a:t>Ice cream cones from the ice cream truck </a:t>
            </a:r>
          </a:p>
          <a:p>
            <a:pPr marL="0" indent="0">
              <a:buNone/>
            </a:pPr>
            <a:r>
              <a:rPr lang="en-US" dirty="0" smtClean="0"/>
              <a:t>“Sun Tea” – sweet iced tea brewed in the summer sun</a:t>
            </a:r>
          </a:p>
        </p:txBody>
      </p:sp>
    </p:spTree>
    <p:extLst>
      <p:ext uri="{BB962C8B-B14F-4D97-AF65-F5344CB8AC3E}">
        <p14:creationId xmlns:p14="http://schemas.microsoft.com/office/powerpoint/2010/main" val="2083229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Writing </a:t>
            </a:r>
            <a:endParaRPr lang="en-US" dirty="0"/>
          </a:p>
        </p:txBody>
      </p:sp>
      <p:sp>
        <p:nvSpPr>
          <p:cNvPr id="3" name="Content Placeholder 2"/>
          <p:cNvSpPr>
            <a:spLocks noGrp="1"/>
          </p:cNvSpPr>
          <p:nvPr>
            <p:ph idx="1"/>
          </p:nvPr>
        </p:nvSpPr>
        <p:spPr/>
        <p:txBody>
          <a:bodyPr/>
          <a:lstStyle/>
          <a:p>
            <a:r>
              <a:rPr lang="en-US" dirty="0" smtClean="0"/>
              <a:t>Choose one of your foods from the list.  Try to choose one that has a good story attached it to it.</a:t>
            </a:r>
          </a:p>
          <a:p>
            <a:r>
              <a:rPr lang="en-US" dirty="0" smtClean="0"/>
              <a:t>For example, my grandfather’s waffles were delicious, but the main reason I miss them is because I miss my grandfather.  Thinking about sitting in his kitchen and smelling his waffles, which he slathered in peanut butter and syrup, makes me think about the importance of family and tradition.  When I write about this, I would make sure to write about my grandfather and how much I valued spending time with him in the morning while he made and we ate these waffles. </a:t>
            </a:r>
          </a:p>
        </p:txBody>
      </p:sp>
    </p:spTree>
    <p:extLst>
      <p:ext uri="{BB962C8B-B14F-4D97-AF65-F5344CB8AC3E}">
        <p14:creationId xmlns:p14="http://schemas.microsoft.com/office/powerpoint/2010/main" val="2809520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and discuss </a:t>
            </a:r>
            <a:br>
              <a:rPr lang="en-US" dirty="0" smtClean="0"/>
            </a:br>
            <a:r>
              <a:rPr lang="en-US" dirty="0" smtClean="0"/>
              <a:t>“A Mother’s Beloved Cooking” </a:t>
            </a:r>
            <a:endParaRPr lang="en-US" dirty="0"/>
          </a:p>
        </p:txBody>
      </p:sp>
      <p:sp>
        <p:nvSpPr>
          <p:cNvPr id="3" name="Content Placeholder 2"/>
          <p:cNvSpPr>
            <a:spLocks noGrp="1"/>
          </p:cNvSpPr>
          <p:nvPr>
            <p:ph idx="1"/>
          </p:nvPr>
        </p:nvSpPr>
        <p:spPr/>
        <p:txBody>
          <a:bodyPr>
            <a:noAutofit/>
          </a:bodyPr>
          <a:lstStyle/>
          <a:p>
            <a:r>
              <a:rPr lang="en-US" sz="2400" dirty="0" smtClean="0"/>
              <a:t>Think about all the stories we have looked at that use food to tell a bigger story about culture, family, or tradition. </a:t>
            </a:r>
          </a:p>
          <a:p>
            <a:pPr lvl="1"/>
            <a:r>
              <a:rPr lang="en-US" sz="2000" dirty="0" smtClean="0"/>
              <a:t>Fish Cheeks</a:t>
            </a:r>
          </a:p>
          <a:p>
            <a:pPr lvl="1"/>
            <a:r>
              <a:rPr lang="en-US" sz="2000" dirty="0" smtClean="0"/>
              <a:t>Hot Dogs and Wild Geese</a:t>
            </a:r>
          </a:p>
          <a:p>
            <a:pPr lvl="1"/>
            <a:r>
              <a:rPr lang="en-US" sz="2000" dirty="0" smtClean="0"/>
              <a:t>The Ham Amendment</a:t>
            </a:r>
          </a:p>
          <a:p>
            <a:pPr lvl="1"/>
            <a:r>
              <a:rPr lang="en-US" sz="2000" dirty="0" smtClean="0"/>
              <a:t>This article</a:t>
            </a:r>
          </a:p>
          <a:p>
            <a:pPr lvl="1"/>
            <a:endParaRPr lang="en-US" sz="2000" dirty="0"/>
          </a:p>
          <a:p>
            <a:pPr lvl="1"/>
            <a:endParaRPr lang="en-US" sz="2000" dirty="0" smtClean="0"/>
          </a:p>
          <a:p>
            <a:pPr marL="502920" lvl="1" indent="0">
              <a:buNone/>
            </a:pPr>
            <a:r>
              <a:rPr lang="en-US" sz="2000" dirty="0" smtClean="0"/>
              <a:t>Your food piece should be similar --- tell a story about your culture, family, or tradition through the use of a story about the food.  It should be about one page and use the components of narrative writing (imagery, sensory details, figurative language, strong hook and conclusion, dialogue, etc.)  </a:t>
            </a:r>
          </a:p>
        </p:txBody>
      </p:sp>
    </p:spTree>
    <p:extLst>
      <p:ext uri="{BB962C8B-B14F-4D97-AF65-F5344CB8AC3E}">
        <p14:creationId xmlns:p14="http://schemas.microsoft.com/office/powerpoint/2010/main" val="77401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Analysis</a:t>
            </a:r>
            <a:endParaRPr lang="en-US" dirty="0"/>
          </a:p>
        </p:txBody>
      </p:sp>
      <p:sp>
        <p:nvSpPr>
          <p:cNvPr id="3" name="Content Placeholder 2"/>
          <p:cNvSpPr>
            <a:spLocks noGrp="1"/>
          </p:cNvSpPr>
          <p:nvPr>
            <p:ph idx="1"/>
          </p:nvPr>
        </p:nvSpPr>
        <p:spPr/>
        <p:txBody>
          <a:bodyPr>
            <a:normAutofit/>
          </a:bodyPr>
          <a:lstStyle/>
          <a:p>
            <a:pPr marL="457200" indent="-457200">
              <a:buAutoNum type="arabicParenR"/>
            </a:pPr>
            <a:r>
              <a:rPr lang="en-US" sz="3600" dirty="0" smtClean="0"/>
              <a:t>Read the poem all the way through.  Annotate as you go to increase your reflection. </a:t>
            </a:r>
          </a:p>
          <a:p>
            <a:pPr marL="457200" indent="-457200">
              <a:buAutoNum type="arabicParenR"/>
            </a:pPr>
            <a:r>
              <a:rPr lang="en-US" sz="3600" dirty="0" smtClean="0"/>
              <a:t>Read the poem a second time.  This time, follow along with the poetry analysis sheet.  Annotate answers. </a:t>
            </a:r>
          </a:p>
          <a:p>
            <a:pPr marL="457200" indent="-457200">
              <a:buAutoNum type="arabicParenR"/>
            </a:pPr>
            <a:r>
              <a:rPr lang="en-US" sz="3600" dirty="0" smtClean="0"/>
              <a:t>Complete the poetry analysis. </a:t>
            </a:r>
            <a:endParaRPr lang="en-US" sz="3600" dirty="0"/>
          </a:p>
        </p:txBody>
      </p:sp>
    </p:spTree>
    <p:extLst>
      <p:ext uri="{BB962C8B-B14F-4D97-AF65-F5344CB8AC3E}">
        <p14:creationId xmlns:p14="http://schemas.microsoft.com/office/powerpoint/2010/main" val="99308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Foldable</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arenR"/>
            </a:pPr>
            <a:r>
              <a:rPr lang="en-US" sz="3200" dirty="0" smtClean="0"/>
              <a:t>Fold a paper into 8 sections. </a:t>
            </a:r>
          </a:p>
          <a:p>
            <a:pPr marL="457200" indent="-457200">
              <a:buAutoNum type="arabicParenR"/>
            </a:pPr>
            <a:r>
              <a:rPr lang="en-US" sz="3200" dirty="0" smtClean="0"/>
              <a:t>Label the boxes as follows (leave plenty of room to write!): </a:t>
            </a:r>
          </a:p>
          <a:p>
            <a:pPr marL="960120" lvl="1" indent="-457200">
              <a:buAutoNum type="arabicParenR"/>
            </a:pPr>
            <a:r>
              <a:rPr lang="en-US" sz="2800" dirty="0" smtClean="0"/>
              <a:t>Items </a:t>
            </a:r>
          </a:p>
          <a:p>
            <a:pPr marL="960120" lvl="1" indent="-457200">
              <a:buAutoNum type="arabicParenR"/>
            </a:pPr>
            <a:r>
              <a:rPr lang="en-US" sz="2800" dirty="0" smtClean="0"/>
              <a:t>Nature </a:t>
            </a:r>
          </a:p>
          <a:p>
            <a:pPr marL="960120" lvl="1" indent="-457200">
              <a:buAutoNum type="arabicParenR"/>
            </a:pPr>
            <a:r>
              <a:rPr lang="en-US" sz="2800" dirty="0" smtClean="0"/>
              <a:t>Food </a:t>
            </a:r>
          </a:p>
          <a:p>
            <a:pPr marL="960120" lvl="1" indent="-457200">
              <a:buAutoNum type="arabicParenR"/>
            </a:pPr>
            <a:r>
              <a:rPr lang="en-US" sz="2800" dirty="0" smtClean="0"/>
              <a:t>Family Traditions </a:t>
            </a:r>
          </a:p>
          <a:p>
            <a:pPr marL="960120" lvl="1" indent="-457200">
              <a:buAutoNum type="arabicParenR"/>
            </a:pPr>
            <a:r>
              <a:rPr lang="en-US" sz="2800" dirty="0" smtClean="0"/>
              <a:t>Family Tendencies </a:t>
            </a:r>
          </a:p>
          <a:p>
            <a:pPr marL="960120" lvl="1" indent="-457200">
              <a:buAutoNum type="arabicParenR"/>
            </a:pPr>
            <a:r>
              <a:rPr lang="en-US" sz="2800" dirty="0" smtClean="0"/>
              <a:t>Sayings</a:t>
            </a:r>
          </a:p>
          <a:p>
            <a:pPr marL="960120" lvl="1" indent="-457200">
              <a:buAutoNum type="arabicParenR"/>
            </a:pPr>
            <a:r>
              <a:rPr lang="en-US" sz="2800" dirty="0" smtClean="0"/>
              <a:t>Religion/Spirituality/Beliefs</a:t>
            </a:r>
          </a:p>
          <a:p>
            <a:pPr marL="960120" lvl="1" indent="-457200">
              <a:buAutoNum type="arabicParenR"/>
            </a:pPr>
            <a:r>
              <a:rPr lang="en-US" sz="2800" dirty="0" smtClean="0"/>
              <a:t>Interesting Stories/Details</a:t>
            </a:r>
          </a:p>
        </p:txBody>
      </p:sp>
    </p:spTree>
    <p:extLst>
      <p:ext uri="{BB962C8B-B14F-4D97-AF65-F5344CB8AC3E}">
        <p14:creationId xmlns:p14="http://schemas.microsoft.com/office/powerpoint/2010/main" val="199574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I’m From” piece </a:t>
            </a:r>
            <a:endParaRPr lang="en-US" dirty="0"/>
          </a:p>
        </p:txBody>
      </p:sp>
      <p:sp>
        <p:nvSpPr>
          <p:cNvPr id="3" name="Content Placeholder 2"/>
          <p:cNvSpPr>
            <a:spLocks noGrp="1"/>
          </p:cNvSpPr>
          <p:nvPr>
            <p:ph idx="1"/>
          </p:nvPr>
        </p:nvSpPr>
        <p:spPr/>
        <p:txBody>
          <a:bodyPr>
            <a:normAutofit/>
          </a:bodyPr>
          <a:lstStyle/>
          <a:p>
            <a:r>
              <a:rPr lang="en-US" sz="2800" dirty="0" smtClean="0"/>
              <a:t>Use the template IF you want to.  Feel free to adapt it by changing things that don’t fit for you; but make sure you keep the length. </a:t>
            </a:r>
          </a:p>
          <a:p>
            <a:endParaRPr lang="en-US" sz="2800" dirty="0"/>
          </a:p>
          <a:p>
            <a:r>
              <a:rPr lang="en-US" sz="2800" dirty="0" smtClean="0"/>
              <a:t>Go your own way if you prefer, such as in the style of “Identity Card” or just as more of a narrative.  Make sure you stick to about one page in length. </a:t>
            </a:r>
          </a:p>
          <a:p>
            <a:endParaRPr lang="en-US" sz="2800" dirty="0"/>
          </a:p>
          <a:p>
            <a:r>
              <a:rPr lang="en-US" sz="2800" dirty="0" smtClean="0"/>
              <a:t>Rough Draft and Peer Revision – due tomorrow</a:t>
            </a:r>
            <a:endParaRPr lang="en-US" sz="2800" dirty="0"/>
          </a:p>
        </p:txBody>
      </p:sp>
    </p:spTree>
    <p:extLst>
      <p:ext uri="{BB962C8B-B14F-4D97-AF65-F5344CB8AC3E}">
        <p14:creationId xmlns:p14="http://schemas.microsoft.com/office/powerpoint/2010/main" val="248349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Tuesday Journal </a:t>
            </a:r>
            <a:endParaRPr lang="en-US" dirty="0"/>
          </a:p>
        </p:txBody>
      </p:sp>
      <p:sp>
        <p:nvSpPr>
          <p:cNvPr id="5" name="Content Placeholder 4"/>
          <p:cNvSpPr>
            <a:spLocks noGrp="1"/>
          </p:cNvSpPr>
          <p:nvPr>
            <p:ph idx="1"/>
          </p:nvPr>
        </p:nvSpPr>
        <p:spPr/>
        <p:txBody>
          <a:bodyPr>
            <a:normAutofit/>
          </a:bodyPr>
          <a:lstStyle/>
          <a:p>
            <a:r>
              <a:rPr lang="en-US" sz="3600" dirty="0" smtClean="0"/>
              <a:t> Write your response (one well-developed paragraph) in your notebook. </a:t>
            </a:r>
          </a:p>
          <a:p>
            <a:r>
              <a:rPr lang="en-US" sz="3600" dirty="0" smtClean="0"/>
              <a:t>If you could go back and relive one day in your life, what day would you pick?  Why?  Describe in detail what happened, why you would want to relive it, and if you would change anything about it. </a:t>
            </a:r>
            <a:endParaRPr lang="en-US" sz="3600" dirty="0"/>
          </a:p>
        </p:txBody>
      </p:sp>
    </p:spTree>
    <p:extLst>
      <p:ext uri="{BB962C8B-B14F-4D97-AF65-F5344CB8AC3E}">
        <p14:creationId xmlns:p14="http://schemas.microsoft.com/office/powerpoint/2010/main" val="1309663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I’m From” Rough Draft</a:t>
            </a:r>
            <a:br>
              <a:rPr lang="en-US" dirty="0" smtClean="0"/>
            </a:br>
            <a:r>
              <a:rPr lang="en-US" dirty="0"/>
              <a:t/>
            </a:r>
            <a:br>
              <a:rPr lang="en-US" dirty="0"/>
            </a:br>
            <a:r>
              <a:rPr lang="en-US" dirty="0" smtClean="0"/>
              <a:t>30 minutes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You have 30 minutes to prepare your rough draft.</a:t>
            </a:r>
          </a:p>
          <a:p>
            <a:r>
              <a:rPr lang="en-US" sz="3600" dirty="0" smtClean="0"/>
              <a:t>Even if you used the template, your rough draft should be written on notebook paper as a completed piece. </a:t>
            </a:r>
          </a:p>
          <a:p>
            <a:r>
              <a:rPr lang="en-US" sz="3600" dirty="0" smtClean="0"/>
              <a:t>Writing is never complete; it is never perfect.  If you get finished early, then that means you have time to go back and make it better. </a:t>
            </a:r>
          </a:p>
        </p:txBody>
      </p:sp>
    </p:spTree>
    <p:extLst>
      <p:ext uri="{BB962C8B-B14F-4D97-AF65-F5344CB8AC3E}">
        <p14:creationId xmlns:p14="http://schemas.microsoft.com/office/powerpoint/2010/main" val="2701709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Revision	</a:t>
            </a:r>
            <a:br>
              <a:rPr lang="en-US" dirty="0" smtClean="0"/>
            </a:br>
            <a:r>
              <a:rPr lang="en-US" dirty="0"/>
              <a:t/>
            </a:r>
            <a:br>
              <a:rPr lang="en-US" dirty="0"/>
            </a:br>
            <a:r>
              <a:rPr lang="en-US" dirty="0" smtClean="0"/>
              <a:t>15 minutes</a:t>
            </a:r>
            <a:endParaRPr lang="en-US" dirty="0"/>
          </a:p>
        </p:txBody>
      </p:sp>
      <p:sp>
        <p:nvSpPr>
          <p:cNvPr id="3" name="Content Placeholder 2"/>
          <p:cNvSpPr>
            <a:spLocks noGrp="1"/>
          </p:cNvSpPr>
          <p:nvPr>
            <p:ph idx="1"/>
          </p:nvPr>
        </p:nvSpPr>
        <p:spPr/>
        <p:txBody>
          <a:bodyPr>
            <a:normAutofit/>
          </a:bodyPr>
          <a:lstStyle/>
          <a:p>
            <a:r>
              <a:rPr lang="en-US" sz="3200" dirty="0" smtClean="0"/>
              <a:t>1) Trade your rough draft with a partner. </a:t>
            </a:r>
          </a:p>
          <a:p>
            <a:r>
              <a:rPr lang="en-US" sz="3200" dirty="0" smtClean="0"/>
              <a:t>2) Fill out the Peer Revision Sheet for your partner.  </a:t>
            </a:r>
            <a:endParaRPr lang="en-US" sz="3200" dirty="0"/>
          </a:p>
          <a:p>
            <a:r>
              <a:rPr lang="en-US" sz="3200" dirty="0" smtClean="0"/>
              <a:t>3) Follow through step by step, and do not skip over anything. </a:t>
            </a:r>
          </a:p>
          <a:p>
            <a:r>
              <a:rPr lang="en-US" sz="3200" dirty="0" smtClean="0"/>
              <a:t>4) You have 15 minutes to complete this step.  If you finish before 15 minutes, that means you have more time to go back and give them better feedback.  </a:t>
            </a:r>
            <a:endParaRPr lang="en-US" sz="3200" dirty="0"/>
          </a:p>
        </p:txBody>
      </p:sp>
    </p:spTree>
    <p:extLst>
      <p:ext uri="{BB962C8B-B14F-4D97-AF65-F5344CB8AC3E}">
        <p14:creationId xmlns:p14="http://schemas.microsoft.com/office/powerpoint/2010/main" val="278012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normAutofit/>
          </a:bodyPr>
          <a:lstStyle/>
          <a:p>
            <a:r>
              <a:rPr lang="en-US" sz="4000" dirty="0" smtClean="0"/>
              <a:t>DUE DATE: Monday, August 29</a:t>
            </a:r>
          </a:p>
          <a:p>
            <a:r>
              <a:rPr lang="en-US" sz="4000" dirty="0" smtClean="0"/>
              <a:t>+10 if you turn it in on Friday, August 26 </a:t>
            </a:r>
          </a:p>
          <a:p>
            <a:r>
              <a:rPr lang="en-US" sz="4000" dirty="0" smtClean="0"/>
              <a:t>In-Class Computer Time on 8/24, 8/25, 8/26</a:t>
            </a:r>
          </a:p>
          <a:p>
            <a:r>
              <a:rPr lang="en-US" sz="4000" dirty="0" smtClean="0"/>
              <a:t>Plan ahead! Don’t procrastinate.</a:t>
            </a:r>
            <a:endParaRPr lang="en-US" sz="4000" dirty="0"/>
          </a:p>
        </p:txBody>
      </p:sp>
    </p:spTree>
    <p:extLst>
      <p:ext uri="{BB962C8B-B14F-4D97-AF65-F5344CB8AC3E}">
        <p14:creationId xmlns:p14="http://schemas.microsoft.com/office/powerpoint/2010/main" val="420851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Journal</a:t>
            </a:r>
            <a:endParaRPr lang="en-US" dirty="0"/>
          </a:p>
        </p:txBody>
      </p:sp>
      <p:sp>
        <p:nvSpPr>
          <p:cNvPr id="3" name="Content Placeholder 2"/>
          <p:cNvSpPr>
            <a:spLocks noGrp="1"/>
          </p:cNvSpPr>
          <p:nvPr>
            <p:ph idx="1"/>
          </p:nvPr>
        </p:nvSpPr>
        <p:spPr/>
        <p:txBody>
          <a:bodyPr>
            <a:normAutofit/>
          </a:bodyPr>
          <a:lstStyle/>
          <a:p>
            <a:r>
              <a:rPr lang="en-US" sz="4000" dirty="0" smtClean="0"/>
              <a:t>Do you like your name?  Is there any meaning behind your name?  If you could change your name, would you? </a:t>
            </a:r>
            <a:r>
              <a:rPr lang="en-US" sz="4000" dirty="0"/>
              <a:t> </a:t>
            </a:r>
            <a:r>
              <a:rPr lang="en-US" sz="4000" dirty="0" smtClean="0"/>
              <a:t>Why?  </a:t>
            </a:r>
          </a:p>
          <a:p>
            <a:r>
              <a:rPr lang="en-US" sz="4000" dirty="0" smtClean="0"/>
              <a:t>As usual, a journal should be one well-developed paragraph with details and reflections. </a:t>
            </a:r>
            <a:endParaRPr lang="en-US" sz="4000" dirty="0"/>
          </a:p>
        </p:txBody>
      </p:sp>
    </p:spTree>
    <p:extLst>
      <p:ext uri="{BB962C8B-B14F-4D97-AF65-F5344CB8AC3E}">
        <p14:creationId xmlns:p14="http://schemas.microsoft.com/office/powerpoint/2010/main" val="134724935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89</TotalTime>
  <Words>1031</Words>
  <Application>Microsoft Office PowerPoint</Application>
  <PresentationFormat>Widescreen</PresentationFormat>
  <Paragraphs>100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Wingdings 2</vt:lpstr>
      <vt:lpstr>Frame</vt:lpstr>
      <vt:lpstr>Monday Warm-Up</vt:lpstr>
      <vt:lpstr>Poetry Analysis</vt:lpstr>
      <vt:lpstr>Foldable</vt:lpstr>
      <vt:lpstr>“Where I’m From” piece </vt:lpstr>
      <vt:lpstr>Tuesday Journal </vt:lpstr>
      <vt:lpstr>“Where I’m From” Rough Draft  30 minutes</vt:lpstr>
      <vt:lpstr>Peer Revision   15 minutes</vt:lpstr>
      <vt:lpstr>Unit 1 Project</vt:lpstr>
      <vt:lpstr>Wednesday Journal</vt:lpstr>
      <vt:lpstr>“My Name”</vt:lpstr>
      <vt:lpstr>Thursday</vt:lpstr>
      <vt:lpstr>Create a 4-square foldable</vt:lpstr>
      <vt:lpstr>Funny in Farsi by Firoozeh Dumas </vt:lpstr>
      <vt:lpstr>Reflection Questions (turn in your graphic organizer when you finish these)</vt:lpstr>
      <vt:lpstr>Friday Journal</vt:lpstr>
      <vt:lpstr>Food Writing </vt:lpstr>
      <vt:lpstr>Read and discuss  “A Mother’s Beloved Cooking”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Warm-Up</dc:title>
  <dc:creator>Alexandra Yeganegi</dc:creator>
  <cp:lastModifiedBy>Alexandra Yeganegi</cp:lastModifiedBy>
  <cp:revision>9</cp:revision>
  <dcterms:created xsi:type="dcterms:W3CDTF">2016-08-15T11:46:38Z</dcterms:created>
  <dcterms:modified xsi:type="dcterms:W3CDTF">2016-08-17T15:38:53Z</dcterms:modified>
</cp:coreProperties>
</file>