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47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57563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01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24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48466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20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11430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45926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878106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4263648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48247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7335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35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642533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8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1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93661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75489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412349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6961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49351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9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55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BBCA507-EBF5-4ED9-94B4-40F9BFC5F663}" type="datetimeFigureOut">
              <a:rPr lang="en-US" smtClean="0">
                <a:solidFill>
                  <a:prstClr val="black">
                    <a:lumMod val="95000"/>
                    <a:lumOff val="5000"/>
                  </a:prstClr>
                </a:solidFill>
              </a:rPr>
              <a:pPr/>
              <a:t>1/5/2017</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B73CE71-8F3F-49F8-BEBF-59D9F56A8104}"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523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21222"/>
          </a:xfrm>
        </p:spPr>
        <p:txBody>
          <a:bodyPr>
            <a:normAutofit/>
          </a:bodyPr>
          <a:lstStyle/>
          <a:p>
            <a:r>
              <a:rPr lang="en-US" dirty="0" smtClean="0"/>
              <a:t>Hello!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Directions: </a:t>
            </a:r>
          </a:p>
          <a:p>
            <a:pPr marL="514350" indent="-514350">
              <a:buAutoNum type="arabicParenR"/>
            </a:pPr>
            <a:r>
              <a:rPr lang="en-US" sz="3200" dirty="0" smtClean="0"/>
              <a:t>Pick up your handouts and one folder from the table.</a:t>
            </a:r>
          </a:p>
          <a:p>
            <a:pPr marL="514350" indent="-514350">
              <a:buAutoNum type="arabicParenR"/>
            </a:pPr>
            <a:r>
              <a:rPr lang="en-US" sz="3200" dirty="0" smtClean="0"/>
              <a:t>Turn in your signed syllabus form AND your homework (info sheet and your letter – please staple them together and put them in the tray.) </a:t>
            </a:r>
          </a:p>
          <a:p>
            <a:pPr marL="514350" indent="-514350">
              <a:buAutoNum type="arabicParenR"/>
            </a:pPr>
            <a:r>
              <a:rPr lang="en-US" sz="3200" dirty="0" smtClean="0"/>
              <a:t>Get out one piece of paper and number from 1-10. </a:t>
            </a:r>
          </a:p>
          <a:p>
            <a:pPr marL="514350" indent="-514350">
              <a:buAutoNum type="arabicParenR"/>
            </a:pPr>
            <a:r>
              <a:rPr lang="en-US" sz="3200" dirty="0" smtClean="0"/>
              <a:t>Please await further directions. </a:t>
            </a:r>
            <a:endParaRPr lang="en-US" sz="3200" dirty="0" smtClean="0"/>
          </a:p>
          <a:p>
            <a:pPr marL="0" indent="0">
              <a:buNone/>
            </a:pPr>
            <a:endParaRPr lang="en-US" sz="3200" dirty="0" smtClean="0"/>
          </a:p>
        </p:txBody>
      </p:sp>
      <p:pic>
        <p:nvPicPr>
          <p:cNvPr id="4" name="Picture 3"/>
          <p:cNvPicPr>
            <a:picLocks noChangeAspect="1"/>
          </p:cNvPicPr>
          <p:nvPr/>
        </p:nvPicPr>
        <p:blipFill>
          <a:blip r:embed="rId2"/>
          <a:stretch>
            <a:fillRect/>
          </a:stretch>
        </p:blipFill>
        <p:spPr>
          <a:xfrm>
            <a:off x="8906324" y="404004"/>
            <a:ext cx="2143125" cy="2133600"/>
          </a:xfrm>
          <a:prstGeom prst="rect">
            <a:avLst/>
          </a:prstGeom>
        </p:spPr>
      </p:pic>
    </p:spTree>
    <p:extLst>
      <p:ext uri="{BB962C8B-B14F-4D97-AF65-F5344CB8AC3E}">
        <p14:creationId xmlns:p14="http://schemas.microsoft.com/office/powerpoint/2010/main" val="306622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FFFF00"/>
                </a:solidFill>
              </a:rPr>
              <a:t>Gold</a:t>
            </a:r>
            <a:endParaRPr lang="en-US" dirty="0">
              <a:solidFill>
                <a:srgbClr val="FFFF00"/>
              </a:solidFill>
            </a:endParaRPr>
          </a:p>
        </p:txBody>
      </p:sp>
      <p:sp>
        <p:nvSpPr>
          <p:cNvPr id="3" name="Content Placeholder 2"/>
          <p:cNvSpPr>
            <a:spLocks noGrp="1"/>
          </p:cNvSpPr>
          <p:nvPr>
            <p:ph idx="1"/>
          </p:nvPr>
        </p:nvSpPr>
        <p:spPr>
          <a:xfrm>
            <a:off x="1981200" y="2084832"/>
            <a:ext cx="8229600" cy="4239768"/>
          </a:xfrm>
          <a:solidFill>
            <a:srgbClr val="FFFF00"/>
          </a:solidFill>
        </p:spPr>
        <p:txBody>
          <a:bodyPr numCol="2">
            <a:normAutofit lnSpcReduction="10000"/>
          </a:bodyPr>
          <a:lstStyle/>
          <a:p>
            <a:r>
              <a:rPr lang="en-US" sz="2400" dirty="0"/>
              <a:t>Are dutiful and stable</a:t>
            </a:r>
          </a:p>
          <a:p>
            <a:r>
              <a:rPr lang="en-US" sz="2400" dirty="0"/>
              <a:t>Need to be useful</a:t>
            </a:r>
          </a:p>
          <a:p>
            <a:r>
              <a:rPr lang="en-US" sz="2400" dirty="0"/>
              <a:t>Want to be self-sufficient</a:t>
            </a:r>
          </a:p>
          <a:p>
            <a:r>
              <a:rPr lang="en-US" sz="2400" dirty="0"/>
              <a:t>Value organization</a:t>
            </a:r>
          </a:p>
          <a:p>
            <a:r>
              <a:rPr lang="en-US" sz="2400" dirty="0"/>
              <a:t>Desire punctuality</a:t>
            </a:r>
          </a:p>
          <a:p>
            <a:r>
              <a:rPr lang="en-US" sz="2400" dirty="0"/>
              <a:t>Schedule their lives</a:t>
            </a:r>
          </a:p>
          <a:p>
            <a:r>
              <a:rPr lang="en-US" sz="2400" dirty="0"/>
              <a:t>Make and keep commitments</a:t>
            </a:r>
          </a:p>
          <a:p>
            <a:r>
              <a:rPr lang="en-US" sz="2400" dirty="0"/>
              <a:t>Are goal-oriented</a:t>
            </a:r>
          </a:p>
          <a:p>
            <a:r>
              <a:rPr lang="en-US" sz="2400" dirty="0"/>
              <a:t>Value rules</a:t>
            </a:r>
          </a:p>
          <a:p>
            <a:r>
              <a:rPr lang="en-US" sz="2400" dirty="0"/>
              <a:t>Prepare for the future</a:t>
            </a:r>
          </a:p>
          <a:p>
            <a:r>
              <a:rPr lang="en-US" sz="2400" dirty="0"/>
              <a:t>Are inclined to join groups</a:t>
            </a:r>
          </a:p>
          <a:p>
            <a:r>
              <a:rPr lang="en-US" sz="2400" dirty="0"/>
              <a:t>Prefer order and cleanliness</a:t>
            </a:r>
          </a:p>
          <a:p>
            <a:r>
              <a:rPr lang="en-US" sz="2400" dirty="0"/>
              <a:t>Are responsible and dedicated</a:t>
            </a:r>
          </a:p>
          <a:p>
            <a:r>
              <a:rPr lang="en-US" sz="2400" dirty="0"/>
              <a:t>Are drawn to respected occupations</a:t>
            </a:r>
          </a:p>
          <a:p>
            <a:r>
              <a:rPr lang="en-US" sz="2400" dirty="0"/>
              <a:t>Enjoy positions of authority</a:t>
            </a:r>
          </a:p>
          <a:p>
            <a:r>
              <a:rPr lang="en-US" sz="2400" dirty="0"/>
              <a:t>Desire structure</a:t>
            </a:r>
          </a:p>
          <a:p>
            <a:r>
              <a:rPr lang="en-US" sz="2400" dirty="0"/>
              <a:t>Bring stability to society</a:t>
            </a:r>
          </a:p>
          <a:p>
            <a:endParaRPr lang="en-US" dirty="0"/>
          </a:p>
        </p:txBody>
      </p:sp>
    </p:spTree>
    <p:extLst>
      <p:ext uri="{BB962C8B-B14F-4D97-AF65-F5344CB8AC3E}">
        <p14:creationId xmlns:p14="http://schemas.microsoft.com/office/powerpoint/2010/main" val="2220496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00B0F0"/>
                </a:solidFill>
              </a:rPr>
              <a:t>Blue </a:t>
            </a:r>
            <a:endParaRPr lang="en-US" dirty="0">
              <a:solidFill>
                <a:srgbClr val="00B0F0"/>
              </a:solidFill>
            </a:endParaRPr>
          </a:p>
        </p:txBody>
      </p:sp>
      <p:sp>
        <p:nvSpPr>
          <p:cNvPr id="3" name="Content Placeholder 2"/>
          <p:cNvSpPr>
            <a:spLocks noGrp="1"/>
          </p:cNvSpPr>
          <p:nvPr>
            <p:ph idx="1"/>
          </p:nvPr>
        </p:nvSpPr>
        <p:spPr>
          <a:xfrm>
            <a:off x="1981200" y="1905000"/>
            <a:ext cx="8229600" cy="4419600"/>
          </a:xfrm>
          <a:solidFill>
            <a:srgbClr val="00B0F0"/>
          </a:solidFill>
        </p:spPr>
        <p:txBody>
          <a:bodyPr numCol="2">
            <a:normAutofit/>
          </a:bodyPr>
          <a:lstStyle/>
          <a:p>
            <a:r>
              <a:rPr lang="en-US" dirty="0"/>
              <a:t>Are in search of themselves</a:t>
            </a:r>
          </a:p>
          <a:p>
            <a:r>
              <a:rPr lang="en-US" dirty="0"/>
              <a:t>Need to feel unique</a:t>
            </a:r>
          </a:p>
          <a:p>
            <a:r>
              <a:rPr lang="en-US" dirty="0"/>
              <a:t>Must be true to themselves</a:t>
            </a:r>
          </a:p>
          <a:p>
            <a:r>
              <a:rPr lang="en-US" dirty="0" smtClean="0"/>
              <a:t>Value </a:t>
            </a:r>
            <a:r>
              <a:rPr lang="en-US" dirty="0"/>
              <a:t>close relationships</a:t>
            </a:r>
          </a:p>
          <a:p>
            <a:r>
              <a:rPr lang="en-US" dirty="0"/>
              <a:t>Encourage expression</a:t>
            </a:r>
          </a:p>
          <a:p>
            <a:r>
              <a:rPr lang="en-US" dirty="0"/>
              <a:t>Desire quality time with loved ones</a:t>
            </a:r>
          </a:p>
          <a:p>
            <a:r>
              <a:rPr lang="en-US" dirty="0"/>
              <a:t>Need opportunities to be creative</a:t>
            </a:r>
          </a:p>
          <a:p>
            <a:r>
              <a:rPr lang="en-US" dirty="0"/>
              <a:t>Compromise and cooperate</a:t>
            </a:r>
          </a:p>
          <a:p>
            <a:r>
              <a:rPr lang="en-US" dirty="0"/>
              <a:t>Nurture people, plants and animals</a:t>
            </a:r>
          </a:p>
          <a:p>
            <a:r>
              <a:rPr lang="en-US" dirty="0" smtClean="0"/>
              <a:t>Share </a:t>
            </a:r>
            <a:r>
              <a:rPr lang="en-US" dirty="0"/>
              <a:t>emotions</a:t>
            </a:r>
          </a:p>
          <a:p>
            <a:r>
              <a:rPr lang="en-US" dirty="0"/>
              <a:t>Make decisions based on feelings</a:t>
            </a:r>
          </a:p>
          <a:p>
            <a:r>
              <a:rPr lang="en-US" dirty="0" smtClean="0"/>
              <a:t>Are </a:t>
            </a:r>
            <a:r>
              <a:rPr lang="en-US" dirty="0"/>
              <a:t>adaptable</a:t>
            </a:r>
          </a:p>
          <a:p>
            <a:r>
              <a:rPr lang="en-US" dirty="0"/>
              <a:t>Are drawn to literature</a:t>
            </a:r>
          </a:p>
          <a:p>
            <a:r>
              <a:rPr lang="en-US" dirty="0"/>
              <a:t>Are drawn to nurturing careers</a:t>
            </a:r>
          </a:p>
          <a:p>
            <a:r>
              <a:rPr lang="en-US" dirty="0"/>
              <a:t>Get involved in causes</a:t>
            </a:r>
          </a:p>
          <a:p>
            <a:r>
              <a:rPr lang="en-US" dirty="0"/>
              <a:t>Are committed to ideals</a:t>
            </a:r>
          </a:p>
          <a:p>
            <a:r>
              <a:rPr lang="en-US" dirty="0"/>
              <a:t>Bring unity to society</a:t>
            </a:r>
          </a:p>
          <a:p>
            <a:endParaRPr lang="en-US" dirty="0"/>
          </a:p>
        </p:txBody>
      </p:sp>
    </p:spTree>
    <p:extLst>
      <p:ext uri="{BB962C8B-B14F-4D97-AF65-F5344CB8AC3E}">
        <p14:creationId xmlns:p14="http://schemas.microsoft.com/office/powerpoint/2010/main" val="2301055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intelligences </a:t>
            </a:r>
            <a:endParaRPr lang="en-US" dirty="0"/>
          </a:p>
        </p:txBody>
      </p:sp>
      <p:sp>
        <p:nvSpPr>
          <p:cNvPr id="3" name="Content Placeholder 2"/>
          <p:cNvSpPr>
            <a:spLocks noGrp="1"/>
          </p:cNvSpPr>
          <p:nvPr>
            <p:ph idx="1"/>
          </p:nvPr>
        </p:nvSpPr>
        <p:spPr>
          <a:xfrm>
            <a:off x="1084513" y="2260120"/>
            <a:ext cx="9720073" cy="4023360"/>
          </a:xfrm>
        </p:spPr>
        <p:txBody>
          <a:bodyPr/>
          <a:lstStyle/>
          <a:p>
            <a:r>
              <a:rPr lang="en-US" dirty="0" smtClean="0"/>
              <a:t>Circle the letter before the statement that best describes you. </a:t>
            </a:r>
            <a:endParaRPr lang="en-US" dirty="0"/>
          </a:p>
        </p:txBody>
      </p:sp>
    </p:spTree>
    <p:extLst>
      <p:ext uri="{BB962C8B-B14F-4D97-AF65-F5344CB8AC3E}">
        <p14:creationId xmlns:p14="http://schemas.microsoft.com/office/powerpoint/2010/main" val="76556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style results </a:t>
            </a:r>
            <a:endParaRPr lang="en-US" dirty="0"/>
          </a:p>
        </p:txBody>
      </p:sp>
      <p:pic>
        <p:nvPicPr>
          <p:cNvPr id="1026" name="Picture 2" descr="Image result for multiple intellig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1" y="195531"/>
            <a:ext cx="12097109" cy="641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6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Card – turn this in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Your LOGB Result							Your True Color</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Full Name</a:t>
            </a:r>
          </a:p>
          <a:p>
            <a:pPr marL="0" indent="0">
              <a:buNone/>
            </a:pPr>
            <a:r>
              <a:rPr lang="en-US" dirty="0"/>
              <a:t>	</a:t>
            </a:r>
            <a:r>
              <a:rPr lang="en-US" dirty="0" smtClean="0"/>
              <a:t>			Block </a:t>
            </a:r>
          </a:p>
          <a:p>
            <a:pPr marL="0" indent="0">
              <a:buNone/>
            </a:pPr>
            <a:endParaRPr lang="en-US" dirty="0"/>
          </a:p>
          <a:p>
            <a:pPr marL="0" indent="0">
              <a:buNone/>
            </a:pPr>
            <a:endParaRPr lang="en-US" dirty="0" smtClean="0"/>
          </a:p>
          <a:p>
            <a:pPr marL="0" indent="0">
              <a:buNone/>
            </a:pPr>
            <a:r>
              <a:rPr lang="en-US" dirty="0" smtClean="0"/>
              <a:t>Your Multiple Intelligences Result(s)					Area you prefer to sit 								in (front/middle/back)</a:t>
            </a:r>
            <a:endParaRPr lang="en-US" dirty="0"/>
          </a:p>
          <a:p>
            <a:pPr marL="0" indent="0">
              <a:buNone/>
            </a:pPr>
            <a:endParaRPr lang="en-US" dirty="0"/>
          </a:p>
        </p:txBody>
      </p:sp>
    </p:spTree>
    <p:extLst>
      <p:ext uri="{BB962C8B-B14F-4D97-AF65-F5344CB8AC3E}">
        <p14:creationId xmlns:p14="http://schemas.microsoft.com/office/powerpoint/2010/main" val="60515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970" y="585216"/>
            <a:ext cx="9720072" cy="1499616"/>
          </a:xfrm>
        </p:spPr>
        <p:txBody>
          <a:bodyPr/>
          <a:lstStyle/>
          <a:p>
            <a:r>
              <a:rPr lang="en-US" dirty="0" smtClean="0"/>
              <a:t>Writing </a:t>
            </a:r>
            <a:r>
              <a:rPr lang="en-US" dirty="0" smtClean="0"/>
              <a:t>Task – Due Monday </a:t>
            </a:r>
            <a:endParaRPr lang="en-US" dirty="0"/>
          </a:p>
        </p:txBody>
      </p:sp>
      <p:sp>
        <p:nvSpPr>
          <p:cNvPr id="3" name="Content Placeholder 2"/>
          <p:cNvSpPr>
            <a:spLocks noGrp="1"/>
          </p:cNvSpPr>
          <p:nvPr>
            <p:ph idx="1"/>
          </p:nvPr>
        </p:nvSpPr>
        <p:spPr>
          <a:xfrm>
            <a:off x="754971" y="1785545"/>
            <a:ext cx="8862043" cy="4882674"/>
          </a:xfrm>
        </p:spPr>
        <p:txBody>
          <a:bodyPr>
            <a:normAutofit/>
          </a:bodyPr>
          <a:lstStyle/>
          <a:p>
            <a:pPr marL="0" indent="0">
              <a:buNone/>
            </a:pPr>
            <a:r>
              <a:rPr lang="en-US" sz="2200" dirty="0" smtClean="0"/>
              <a:t>Now, please use the information you have discovered about yourself through these activities to write a well-organized constructed response to </a:t>
            </a:r>
            <a:r>
              <a:rPr lang="en-US" sz="2200" b="1" dirty="0" smtClean="0"/>
              <a:t>ONE</a:t>
            </a:r>
            <a:r>
              <a:rPr lang="en-US" sz="2200" dirty="0" smtClean="0"/>
              <a:t> of the following prompts (your choice):</a:t>
            </a:r>
          </a:p>
          <a:p>
            <a:pPr>
              <a:buFont typeface="Wingdings" panose="05000000000000000000" pitchFamily="2" charset="2"/>
              <a:buChar char="q"/>
            </a:pPr>
            <a:r>
              <a:rPr lang="en-US" sz="2200" dirty="0"/>
              <a:t> </a:t>
            </a:r>
            <a:r>
              <a:rPr lang="en-US" sz="2200" dirty="0" smtClean="0"/>
              <a:t>How accurately, or inaccurately, did these “tests” predict your dominant personality types? Why are the tests accurate or inaccurate? Give specific examples from your life and past performance in school to support your ideas.</a:t>
            </a:r>
          </a:p>
          <a:p>
            <a:pPr>
              <a:buFont typeface="Wingdings" panose="05000000000000000000" pitchFamily="2" charset="2"/>
              <a:buChar char="q"/>
            </a:pPr>
            <a:r>
              <a:rPr lang="en-US" sz="2200" dirty="0" smtClean="0"/>
              <a:t> How do/have the “strengths” and weaknesses” identified in your personality types influence/influenced you in your life and past school performance? Give specific examples to support your ideas. </a:t>
            </a:r>
          </a:p>
          <a:p>
            <a:pPr>
              <a:buFont typeface="Wingdings" panose="05000000000000000000" pitchFamily="2" charset="2"/>
              <a:buChar char="q"/>
            </a:pPr>
            <a:r>
              <a:rPr lang="en-US" sz="2200" dirty="0" smtClean="0"/>
              <a:t> How can you use the information on your personality types to better yourself as a student/person/future employee/sibling/daughter/son/etc.? How does understanding your own personality dominance help you to better understand yourself and make yourself a better person? </a:t>
            </a:r>
            <a:endParaRPr lang="en-US" sz="2200" b="1" dirty="0"/>
          </a:p>
        </p:txBody>
      </p:sp>
      <p:sp>
        <p:nvSpPr>
          <p:cNvPr id="4" name="TextBox 3"/>
          <p:cNvSpPr txBox="1"/>
          <p:nvPr/>
        </p:nvSpPr>
        <p:spPr>
          <a:xfrm>
            <a:off x="6418053" y="363140"/>
            <a:ext cx="5598543"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smtClean="0"/>
              <a:t>An organized response should have an introduction, body, and conclusion, and your ideas should flow logically and be supported by  specific examples and details to flesh out your points. Spelling and grammar matters, so proofread!</a:t>
            </a:r>
            <a:endParaRPr lang="en-US" dirty="0"/>
          </a:p>
        </p:txBody>
      </p:sp>
      <p:sp>
        <p:nvSpPr>
          <p:cNvPr id="5" name="TextBox 4"/>
          <p:cNvSpPr txBox="1"/>
          <p:nvPr/>
        </p:nvSpPr>
        <p:spPr>
          <a:xfrm>
            <a:off x="9617015" y="4968815"/>
            <a:ext cx="2254370" cy="147732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Solid responses should be between 3-4 paragraphs. You may write more, if you wish.</a:t>
            </a:r>
            <a:endParaRPr lang="en-US" dirty="0"/>
          </a:p>
        </p:txBody>
      </p:sp>
    </p:spTree>
    <p:extLst>
      <p:ext uri="{BB962C8B-B14F-4D97-AF65-F5344CB8AC3E}">
        <p14:creationId xmlns:p14="http://schemas.microsoft.com/office/powerpoint/2010/main" val="81991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LOGB Test</a:t>
            </a:r>
            <a:endParaRPr lang="en-US" dirty="0"/>
          </a:p>
        </p:txBody>
      </p:sp>
      <p:sp>
        <p:nvSpPr>
          <p:cNvPr id="3" name="Content Placeholder 2"/>
          <p:cNvSpPr>
            <a:spLocks noGrp="1"/>
          </p:cNvSpPr>
          <p:nvPr>
            <p:ph idx="1"/>
          </p:nvPr>
        </p:nvSpPr>
        <p:spPr/>
        <p:txBody>
          <a:bodyPr/>
          <a:lstStyle/>
          <a:p>
            <a:pPr marL="0" indent="0">
              <a:buNone/>
            </a:pPr>
            <a:r>
              <a:rPr lang="en-US" sz="2800" dirty="0" smtClean="0"/>
              <a:t>Find the handout that says “The 5-Minute Personality Test.”  Notice that you must rank each set of words, with 4 being the most like you and 1 the least like you. </a:t>
            </a:r>
          </a:p>
          <a:p>
            <a:endParaRPr lang="en-US" dirty="0"/>
          </a:p>
          <a:p>
            <a:r>
              <a:rPr lang="en-US" dirty="0" smtClean="0"/>
              <a:t>Ms. </a:t>
            </a:r>
            <a:r>
              <a:rPr lang="en-US" dirty="0" err="1" smtClean="0"/>
              <a:t>Yeganegi’s</a:t>
            </a:r>
            <a:r>
              <a:rPr lang="en-US" dirty="0" smtClean="0"/>
              <a:t> Example: </a:t>
            </a:r>
          </a:p>
          <a:p>
            <a:r>
              <a:rPr lang="en-US" sz="2000" dirty="0" smtClean="0"/>
              <a:t>1. </a:t>
            </a:r>
            <a:r>
              <a:rPr lang="en-US" sz="2000" u="sng" dirty="0" smtClean="0"/>
              <a:t>  1  </a:t>
            </a:r>
            <a:r>
              <a:rPr lang="en-US" sz="2000" dirty="0" smtClean="0"/>
              <a:t> Likes Authority  </a:t>
            </a:r>
            <a:r>
              <a:rPr lang="en-US" sz="2000" u="sng" dirty="0" smtClean="0"/>
              <a:t>   3   </a:t>
            </a:r>
            <a:r>
              <a:rPr lang="en-US" sz="2000" dirty="0" smtClean="0"/>
              <a:t> Enthusiastic    </a:t>
            </a:r>
            <a:r>
              <a:rPr lang="en-US" sz="2000" u="sng" dirty="0" smtClean="0"/>
              <a:t>   2   </a:t>
            </a:r>
            <a:r>
              <a:rPr lang="en-US" sz="2000" dirty="0" smtClean="0"/>
              <a:t> Sensitive Feelings    </a:t>
            </a:r>
            <a:r>
              <a:rPr lang="en-US" sz="2000" u="sng" dirty="0"/>
              <a:t> </a:t>
            </a:r>
            <a:r>
              <a:rPr lang="en-US" sz="2000" u="sng" dirty="0" smtClean="0"/>
              <a:t> 4  </a:t>
            </a:r>
            <a:r>
              <a:rPr lang="en-US" sz="2000" dirty="0" smtClean="0"/>
              <a:t> Likes Instructions  </a:t>
            </a:r>
            <a:endParaRPr lang="en-US" sz="2000" dirty="0"/>
          </a:p>
          <a:p>
            <a:r>
              <a:rPr lang="en-US" sz="2000" dirty="0" smtClean="0"/>
              <a:t>2. </a:t>
            </a:r>
            <a:r>
              <a:rPr lang="en-US" sz="2000" u="sng" dirty="0" smtClean="0"/>
              <a:t>  3  </a:t>
            </a:r>
            <a:r>
              <a:rPr lang="en-US" sz="2000" dirty="0" smtClean="0"/>
              <a:t> Takes Charge   </a:t>
            </a:r>
            <a:r>
              <a:rPr lang="en-US" sz="2000" u="sng" dirty="0" smtClean="0"/>
              <a:t>   1   </a:t>
            </a:r>
            <a:r>
              <a:rPr lang="en-US" sz="2000" dirty="0" smtClean="0"/>
              <a:t> Takes Risks    </a:t>
            </a:r>
            <a:r>
              <a:rPr lang="en-US" sz="2000" u="sng" dirty="0" smtClean="0"/>
              <a:t>   4    </a:t>
            </a:r>
            <a:r>
              <a:rPr lang="en-US" sz="2000" dirty="0" smtClean="0"/>
              <a:t> Loyal                    </a:t>
            </a:r>
            <a:r>
              <a:rPr lang="en-US" sz="2000" u="sng" dirty="0" smtClean="0"/>
              <a:t>   2  </a:t>
            </a:r>
            <a:r>
              <a:rPr lang="en-US" sz="2000" dirty="0" smtClean="0"/>
              <a:t> Accurate</a:t>
            </a:r>
          </a:p>
          <a:p>
            <a:endParaRPr lang="en-US" sz="2000" dirty="0"/>
          </a:p>
          <a:p>
            <a:pPr marL="0" indent="0">
              <a:buNone/>
            </a:pPr>
            <a:endParaRPr lang="en-US" sz="2000" dirty="0"/>
          </a:p>
        </p:txBody>
      </p:sp>
    </p:spTree>
    <p:extLst>
      <p:ext uri="{BB962C8B-B14F-4D97-AF65-F5344CB8AC3E}">
        <p14:creationId xmlns:p14="http://schemas.microsoft.com/office/powerpoint/2010/main" val="422094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2438400"/>
            <a:ext cx="2677886" cy="200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 = Lion</a:t>
            </a:r>
            <a:endParaRPr lang="en-US" dirty="0"/>
          </a:p>
        </p:txBody>
      </p:sp>
      <p:sp>
        <p:nvSpPr>
          <p:cNvPr id="3" name="Content Placeholder 2"/>
          <p:cNvSpPr>
            <a:spLocks noGrp="1"/>
          </p:cNvSpPr>
          <p:nvPr>
            <p:ph idx="1"/>
          </p:nvPr>
        </p:nvSpPr>
        <p:spPr>
          <a:xfrm>
            <a:off x="1981200" y="1752600"/>
            <a:ext cx="8229600" cy="5105400"/>
          </a:xfrm>
        </p:spPr>
        <p:txBody>
          <a:bodyPr>
            <a:normAutofit/>
          </a:bodyPr>
          <a:lstStyle/>
          <a:p>
            <a:r>
              <a:rPr lang="en-US" dirty="0"/>
              <a:t>Lions are leaders. They are usually the bosses at work…or at least they think they </a:t>
            </a:r>
            <a:r>
              <a:rPr lang="en-US" dirty="0" smtClean="0"/>
              <a:t>are!</a:t>
            </a:r>
          </a:p>
          <a:p>
            <a:r>
              <a:rPr lang="en-US" dirty="0" smtClean="0"/>
              <a:t>They </a:t>
            </a:r>
            <a:r>
              <a:rPr lang="en-US" dirty="0"/>
              <a:t>are </a:t>
            </a:r>
            <a:r>
              <a:rPr lang="en-US" dirty="0" smtClean="0"/>
              <a:t>decisive.</a:t>
            </a:r>
          </a:p>
          <a:p>
            <a:r>
              <a:rPr lang="en-US" dirty="0" smtClean="0"/>
              <a:t>They </a:t>
            </a:r>
            <a:r>
              <a:rPr lang="en-US" dirty="0"/>
              <a:t>love to solve </a:t>
            </a:r>
            <a:r>
              <a:rPr lang="en-US" dirty="0" smtClean="0"/>
              <a:t>problems.</a:t>
            </a:r>
          </a:p>
          <a:p>
            <a:r>
              <a:rPr lang="en-US" dirty="0" smtClean="0"/>
              <a:t>They love </a:t>
            </a:r>
            <a:r>
              <a:rPr lang="en-US" dirty="0"/>
              <a:t>to seek new </a:t>
            </a:r>
            <a:r>
              <a:rPr lang="en-US" dirty="0" smtClean="0"/>
              <a:t>adventures</a:t>
            </a:r>
          </a:p>
          <a:p>
            <a:pPr marL="114300" indent="0">
              <a:buNone/>
            </a:pPr>
            <a:r>
              <a:rPr lang="en-US" dirty="0"/>
              <a:t> </a:t>
            </a:r>
            <a:r>
              <a:rPr lang="en-US" dirty="0" smtClean="0"/>
              <a:t>  and </a:t>
            </a:r>
            <a:r>
              <a:rPr lang="en-US" dirty="0"/>
              <a:t>opportunities.</a:t>
            </a:r>
          </a:p>
          <a:p>
            <a:r>
              <a:rPr lang="en-US" dirty="0"/>
              <a:t>Lions are very confident and self-reliant. </a:t>
            </a:r>
            <a:endParaRPr lang="en-US" dirty="0" smtClean="0"/>
          </a:p>
          <a:p>
            <a:r>
              <a:rPr lang="en-US" dirty="0" smtClean="0"/>
              <a:t>In </a:t>
            </a:r>
            <a:r>
              <a:rPr lang="en-US" dirty="0"/>
              <a:t>a group setting, if no one else instantly takes charge, the Lion will. Unfortunately, if they don’t learn how to tone down their aggressiveness, their natural dominating traits can cause problems with others. </a:t>
            </a:r>
          </a:p>
        </p:txBody>
      </p:sp>
    </p:spTree>
    <p:extLst>
      <p:ext uri="{BB962C8B-B14F-4D97-AF65-F5344CB8AC3E}">
        <p14:creationId xmlns:p14="http://schemas.microsoft.com/office/powerpoint/2010/main" val="3420745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 </a:t>
            </a:r>
            <a:r>
              <a:rPr lang="en-US" dirty="0" err="1" smtClean="0"/>
              <a:t>OTTer</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10400" y="1676400"/>
            <a:ext cx="354816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8800" y="1600200"/>
            <a:ext cx="8686800" cy="4832092"/>
          </a:xfrm>
          <a:prstGeom prst="rect">
            <a:avLst/>
          </a:prstGeom>
        </p:spPr>
        <p:txBody>
          <a:bodyPr wrap="square">
            <a:spAutoFit/>
          </a:bodyPr>
          <a:lstStyle/>
          <a:p>
            <a:pPr marL="285750" indent="-285750">
              <a:buFont typeface="Arial" panose="020B0604020202020204" pitchFamily="34" charset="0"/>
              <a:buChar char="•"/>
            </a:pPr>
            <a:r>
              <a:rPr lang="en-US" sz="2200" dirty="0">
                <a:solidFill>
                  <a:prstClr val="black"/>
                </a:solidFill>
              </a:rPr>
              <a:t>Otters are excitable, fun seeking,</a:t>
            </a:r>
          </a:p>
          <a:p>
            <a:r>
              <a:rPr lang="en-US" sz="2200" dirty="0">
                <a:solidFill>
                  <a:prstClr val="black"/>
                </a:solidFill>
              </a:rPr>
              <a:t>    cheerleader types who love to</a:t>
            </a:r>
          </a:p>
          <a:p>
            <a:r>
              <a:rPr lang="en-US" sz="2200" dirty="0">
                <a:solidFill>
                  <a:prstClr val="black"/>
                </a:solidFill>
              </a:rPr>
              <a:t>    talk! </a:t>
            </a:r>
          </a:p>
          <a:p>
            <a:pPr marL="285750" indent="-285750">
              <a:buFont typeface="Arial" panose="020B0604020202020204" pitchFamily="34" charset="0"/>
              <a:buChar char="•"/>
            </a:pPr>
            <a:r>
              <a:rPr lang="en-US" sz="2200" dirty="0">
                <a:solidFill>
                  <a:prstClr val="black"/>
                </a:solidFill>
              </a:rPr>
              <a:t>They’re great at motivating</a:t>
            </a:r>
          </a:p>
          <a:p>
            <a:r>
              <a:rPr lang="en-US" sz="2200" dirty="0">
                <a:solidFill>
                  <a:prstClr val="black"/>
                </a:solidFill>
              </a:rPr>
              <a:t>   others and need to be in an</a:t>
            </a:r>
          </a:p>
          <a:p>
            <a:r>
              <a:rPr lang="en-US" sz="2200" dirty="0">
                <a:solidFill>
                  <a:prstClr val="black"/>
                </a:solidFill>
              </a:rPr>
              <a:t>   environment where they can talk</a:t>
            </a:r>
          </a:p>
          <a:p>
            <a:r>
              <a:rPr lang="en-US" sz="2200" dirty="0">
                <a:solidFill>
                  <a:prstClr val="black"/>
                </a:solidFill>
              </a:rPr>
              <a:t>   and have a vote on major decisions.</a:t>
            </a:r>
          </a:p>
          <a:p>
            <a:pPr marL="285750" indent="-285750">
              <a:buFont typeface="Arial" panose="020B0604020202020204" pitchFamily="34" charset="0"/>
              <a:buChar char="•"/>
            </a:pPr>
            <a:r>
              <a:rPr lang="en-US" sz="2200" dirty="0">
                <a:solidFill>
                  <a:prstClr val="black"/>
                </a:solidFill>
              </a:rPr>
              <a:t>They can be very loving and encouraging unless under pressure, when they tend to use their verbal skills to attack. </a:t>
            </a:r>
          </a:p>
          <a:p>
            <a:pPr marL="285750" indent="-285750">
              <a:buFont typeface="Arial" panose="020B0604020202020204" pitchFamily="34" charset="0"/>
              <a:buChar char="•"/>
            </a:pPr>
            <a:r>
              <a:rPr lang="en-US" sz="2200" dirty="0">
                <a:solidFill>
                  <a:prstClr val="black"/>
                </a:solidFill>
              </a:rPr>
              <a:t>They have a strong desire to be liked and enjoy being the center of attention.</a:t>
            </a:r>
          </a:p>
          <a:p>
            <a:pPr marL="285750" indent="-285750">
              <a:buFont typeface="Arial" panose="020B0604020202020204" pitchFamily="34" charset="0"/>
              <a:buChar char="•"/>
            </a:pPr>
            <a:r>
              <a:rPr lang="en-US" sz="2200" dirty="0">
                <a:solidFill>
                  <a:prstClr val="black"/>
                </a:solidFill>
              </a:rPr>
              <a:t>They are often very attentive to style, clothes, and flash.</a:t>
            </a:r>
          </a:p>
          <a:p>
            <a:pPr marL="285750" indent="-285750">
              <a:buFont typeface="Arial" panose="020B0604020202020204" pitchFamily="34" charset="0"/>
              <a:buChar char="•"/>
            </a:pPr>
            <a:r>
              <a:rPr lang="en-US" sz="2200" dirty="0">
                <a:solidFill>
                  <a:prstClr val="black"/>
                </a:solidFill>
              </a:rPr>
              <a:t>Otters are the life of any party; and most people really enjoy being around them.</a:t>
            </a:r>
          </a:p>
        </p:txBody>
      </p:sp>
    </p:spTree>
    <p:extLst>
      <p:ext uri="{BB962C8B-B14F-4D97-AF65-F5344CB8AC3E}">
        <p14:creationId xmlns:p14="http://schemas.microsoft.com/office/powerpoint/2010/main" val="30847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834" y="1838325"/>
            <a:ext cx="2825766"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 = Golden Retriever</a:t>
            </a:r>
            <a:endParaRPr lang="en-US" dirty="0"/>
          </a:p>
        </p:txBody>
      </p:sp>
      <p:sp>
        <p:nvSpPr>
          <p:cNvPr id="3" name="Content Placeholder 2"/>
          <p:cNvSpPr>
            <a:spLocks noGrp="1"/>
          </p:cNvSpPr>
          <p:nvPr>
            <p:ph idx="1"/>
          </p:nvPr>
        </p:nvSpPr>
        <p:spPr>
          <a:xfrm>
            <a:off x="1981200" y="1752600"/>
            <a:ext cx="6400800" cy="5181600"/>
          </a:xfrm>
        </p:spPr>
        <p:txBody>
          <a:bodyPr>
            <a:normAutofit lnSpcReduction="10000"/>
          </a:bodyPr>
          <a:lstStyle/>
          <a:p>
            <a:r>
              <a:rPr lang="en-US" dirty="0"/>
              <a:t>One word describes these people: </a:t>
            </a:r>
            <a:endParaRPr lang="en-US" dirty="0" smtClean="0"/>
          </a:p>
          <a:p>
            <a:pPr marL="114300" indent="0">
              <a:buNone/>
            </a:pPr>
            <a:r>
              <a:rPr lang="en-US" dirty="0"/>
              <a:t> </a:t>
            </a:r>
            <a:r>
              <a:rPr lang="en-US" dirty="0" smtClean="0"/>
              <a:t>  LOYAL. </a:t>
            </a:r>
          </a:p>
          <a:p>
            <a:r>
              <a:rPr lang="en-US" dirty="0" smtClean="0"/>
              <a:t>They can deal with a good deal of emotional </a:t>
            </a:r>
            <a:r>
              <a:rPr lang="en-US" dirty="0"/>
              <a:t>pain and punishment </a:t>
            </a:r>
            <a:r>
              <a:rPr lang="en-US" dirty="0" smtClean="0"/>
              <a:t>but</a:t>
            </a:r>
          </a:p>
          <a:p>
            <a:pPr marL="114300" indent="0">
              <a:buNone/>
            </a:pPr>
            <a:r>
              <a:rPr lang="en-US" dirty="0" smtClean="0"/>
              <a:t>   still </a:t>
            </a:r>
            <a:r>
              <a:rPr lang="en-US" dirty="0"/>
              <a:t>stay </a:t>
            </a:r>
            <a:r>
              <a:rPr lang="en-US" dirty="0" smtClean="0"/>
              <a:t>committed.</a:t>
            </a:r>
          </a:p>
          <a:p>
            <a:r>
              <a:rPr lang="en-US" dirty="0" smtClean="0"/>
              <a:t>They </a:t>
            </a:r>
            <a:r>
              <a:rPr lang="en-US" dirty="0"/>
              <a:t>are great listeners, incredibly empathetic and warm </a:t>
            </a:r>
            <a:r>
              <a:rPr lang="en-US" dirty="0" smtClean="0"/>
              <a:t>encouragers.</a:t>
            </a:r>
          </a:p>
          <a:p>
            <a:r>
              <a:rPr lang="en-US" dirty="0" smtClean="0"/>
              <a:t>They are good team players, but</a:t>
            </a:r>
          </a:p>
          <a:p>
            <a:pPr marL="114300" indent="0">
              <a:buNone/>
            </a:pPr>
            <a:r>
              <a:rPr lang="en-US" dirty="0" smtClean="0"/>
              <a:t>   because they are such pleasers and</a:t>
            </a:r>
          </a:p>
          <a:p>
            <a:pPr marL="114300" indent="0">
              <a:buNone/>
            </a:pPr>
            <a:r>
              <a:rPr lang="en-US" dirty="0"/>
              <a:t> </a:t>
            </a:r>
            <a:r>
              <a:rPr lang="en-US" dirty="0" smtClean="0"/>
              <a:t>  care about harmony, they may not be </a:t>
            </a:r>
          </a:p>
          <a:p>
            <a:pPr marL="114300" indent="0">
              <a:buNone/>
            </a:pPr>
            <a:r>
              <a:rPr lang="en-US" dirty="0"/>
              <a:t> </a:t>
            </a:r>
            <a:r>
              <a:rPr lang="en-US" dirty="0" smtClean="0"/>
              <a:t>  assertive at times when it’s needed. </a:t>
            </a:r>
          </a:p>
          <a:p>
            <a:r>
              <a:rPr lang="en-US" dirty="0" smtClean="0"/>
              <a:t>Golden retrievers tend to focus on the present and devote lots of time to helping others and building relationships. </a:t>
            </a:r>
            <a:endParaRPr lang="en-US" dirty="0"/>
          </a:p>
        </p:txBody>
      </p:sp>
    </p:spTree>
    <p:extLst>
      <p:ext uri="{BB962C8B-B14F-4D97-AF65-F5344CB8AC3E}">
        <p14:creationId xmlns:p14="http://schemas.microsoft.com/office/powerpoint/2010/main" val="1867244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 Beaver</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6600" y="17526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1676401"/>
            <a:ext cx="8839200" cy="4524315"/>
          </a:xfrm>
          <a:prstGeom prst="rect">
            <a:avLst/>
          </a:prstGeom>
        </p:spPr>
        <p:txBody>
          <a:bodyPr wrap="square">
            <a:spAutoFit/>
          </a:bodyPr>
          <a:lstStyle/>
          <a:p>
            <a:pPr marL="285750" indent="-285750">
              <a:buFont typeface="Arial" panose="020B0604020202020204" pitchFamily="34" charset="0"/>
              <a:buChar char="•"/>
            </a:pPr>
            <a:r>
              <a:rPr lang="en-US" sz="2400" dirty="0">
                <a:solidFill>
                  <a:prstClr val="black"/>
                </a:solidFill>
              </a:rPr>
              <a:t>Beavers have a strong need to</a:t>
            </a:r>
          </a:p>
          <a:p>
            <a:r>
              <a:rPr lang="en-US" sz="2400" dirty="0">
                <a:solidFill>
                  <a:prstClr val="black"/>
                </a:solidFill>
              </a:rPr>
              <a:t>   do things right and by the book. </a:t>
            </a:r>
          </a:p>
          <a:p>
            <a:pPr marL="342900" indent="-342900">
              <a:buFont typeface="Arial" panose="020B0604020202020204" pitchFamily="34" charset="0"/>
              <a:buChar char="•"/>
            </a:pPr>
            <a:r>
              <a:rPr lang="en-US" sz="2400" dirty="0">
                <a:solidFill>
                  <a:prstClr val="black"/>
                </a:solidFill>
              </a:rPr>
              <a:t>They are great at providing</a:t>
            </a:r>
          </a:p>
          <a:p>
            <a:r>
              <a:rPr lang="en-US" sz="2400" dirty="0">
                <a:solidFill>
                  <a:prstClr val="black"/>
                </a:solidFill>
              </a:rPr>
              <a:t>    quality control in any situation.</a:t>
            </a:r>
          </a:p>
          <a:p>
            <a:pPr marL="342900" indent="-342900">
              <a:buFont typeface="Arial" panose="020B0604020202020204" pitchFamily="34" charset="0"/>
              <a:buChar char="•"/>
            </a:pPr>
            <a:r>
              <a:rPr lang="en-US" sz="2400" dirty="0">
                <a:solidFill>
                  <a:prstClr val="black"/>
                </a:solidFill>
              </a:rPr>
              <a:t>Because rules, consistency and</a:t>
            </a:r>
          </a:p>
          <a:p>
            <a:r>
              <a:rPr lang="en-US" sz="2400" dirty="0">
                <a:solidFill>
                  <a:prstClr val="black"/>
                </a:solidFill>
              </a:rPr>
              <a:t>    high standards are so important</a:t>
            </a:r>
          </a:p>
          <a:p>
            <a:r>
              <a:rPr lang="en-US" sz="2400" dirty="0">
                <a:solidFill>
                  <a:prstClr val="black"/>
                </a:solidFill>
              </a:rPr>
              <a:t>    to beavers, they are often frustrated with others</a:t>
            </a:r>
          </a:p>
          <a:p>
            <a:r>
              <a:rPr lang="en-US" sz="2400" dirty="0">
                <a:solidFill>
                  <a:prstClr val="black"/>
                </a:solidFill>
              </a:rPr>
              <a:t>    who do not share these same characteristics.</a:t>
            </a:r>
          </a:p>
          <a:p>
            <a:pPr marL="342900" indent="-342900">
              <a:buFont typeface="Arial" panose="020B0604020202020204" pitchFamily="34" charset="0"/>
              <a:buChar char="•"/>
            </a:pPr>
            <a:r>
              <a:rPr lang="en-US" sz="2400" dirty="0">
                <a:solidFill>
                  <a:prstClr val="black"/>
                </a:solidFill>
              </a:rPr>
              <a:t>Their strong need for maintaining high (and oftentimes unrealistic) standards decrease their ability to express warmth in a relationship.</a:t>
            </a:r>
          </a:p>
          <a:p>
            <a:pPr marL="342900" indent="-342900">
              <a:buFont typeface="Arial" panose="020B0604020202020204" pitchFamily="34" charset="0"/>
              <a:buChar char="•"/>
            </a:pPr>
            <a:r>
              <a:rPr lang="en-US" sz="2400" dirty="0">
                <a:solidFill>
                  <a:prstClr val="black"/>
                </a:solidFill>
              </a:rPr>
              <a:t>Beavers are good listeners, communicate details, and are usually diplomatic; they do not like to make decisions. </a:t>
            </a:r>
          </a:p>
        </p:txBody>
      </p:sp>
    </p:spTree>
    <p:extLst>
      <p:ext uri="{BB962C8B-B14F-4D97-AF65-F5344CB8AC3E}">
        <p14:creationId xmlns:p14="http://schemas.microsoft.com/office/powerpoint/2010/main" val="3749823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Colors 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Consider each group of words. </a:t>
            </a:r>
          </a:p>
          <a:p>
            <a:endParaRPr lang="en-US" dirty="0"/>
          </a:p>
          <a:p>
            <a:r>
              <a:rPr lang="en-US" dirty="0" smtClean="0"/>
              <a:t>Which group best describes you?  </a:t>
            </a:r>
            <a:r>
              <a:rPr lang="en-US" dirty="0" smtClean="0">
                <a:sym typeface="Wingdings" panose="05000000000000000000" pitchFamily="2" charset="2"/>
              </a:rPr>
              <a:t> Give that a 4. </a:t>
            </a:r>
          </a:p>
          <a:p>
            <a:endParaRPr lang="en-US" dirty="0">
              <a:sym typeface="Wingdings" panose="05000000000000000000" pitchFamily="2" charset="2"/>
            </a:endParaRPr>
          </a:p>
          <a:p>
            <a:r>
              <a:rPr lang="en-US" dirty="0" smtClean="0">
                <a:sym typeface="Wingdings" panose="05000000000000000000" pitchFamily="2" charset="2"/>
              </a:rPr>
              <a:t>Which group least describes you?   Give that a 1. </a:t>
            </a:r>
          </a:p>
          <a:p>
            <a:endParaRPr lang="en-US" dirty="0">
              <a:sym typeface="Wingdings" panose="05000000000000000000" pitchFamily="2" charset="2"/>
            </a:endParaRPr>
          </a:p>
          <a:p>
            <a:r>
              <a:rPr lang="en-US" dirty="0" smtClean="0">
                <a:sym typeface="Wingdings" panose="05000000000000000000" pitchFamily="2" charset="2"/>
              </a:rPr>
              <a:t>For the two middle groups, the one that is closest to you gets the 3, the one that is farthest from you gets a 2. </a:t>
            </a:r>
          </a:p>
          <a:p>
            <a:endParaRPr lang="en-US" dirty="0">
              <a:sym typeface="Wingdings" panose="05000000000000000000" pitchFamily="2" charset="2"/>
            </a:endParaRPr>
          </a:p>
          <a:p>
            <a:r>
              <a:rPr lang="en-US" dirty="0" smtClean="0">
                <a:sym typeface="Wingdings" panose="05000000000000000000" pitchFamily="2" charset="2"/>
              </a:rPr>
              <a:t>Add up your totals for each color. </a:t>
            </a:r>
            <a:endParaRPr lang="en-US" dirty="0"/>
          </a:p>
        </p:txBody>
      </p:sp>
    </p:spTree>
    <p:extLst>
      <p:ext uri="{BB962C8B-B14F-4D97-AF65-F5344CB8AC3E}">
        <p14:creationId xmlns:p14="http://schemas.microsoft.com/office/powerpoint/2010/main" val="55156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00B050"/>
                </a:solidFill>
              </a:rPr>
              <a:t>GREENS</a:t>
            </a:r>
            <a:endParaRPr lang="en-US" dirty="0">
              <a:solidFill>
                <a:srgbClr val="00B050"/>
              </a:solidFill>
            </a:endParaRPr>
          </a:p>
        </p:txBody>
      </p:sp>
      <p:sp>
        <p:nvSpPr>
          <p:cNvPr id="3" name="Content Placeholder 2"/>
          <p:cNvSpPr>
            <a:spLocks noGrp="1"/>
          </p:cNvSpPr>
          <p:nvPr>
            <p:ph idx="1"/>
          </p:nvPr>
        </p:nvSpPr>
        <p:spPr>
          <a:xfrm>
            <a:off x="1981200" y="1981200"/>
            <a:ext cx="8229600" cy="4419600"/>
          </a:xfrm>
          <a:solidFill>
            <a:srgbClr val="92D050"/>
          </a:solidFill>
        </p:spPr>
        <p:txBody>
          <a:bodyPr numCol="2">
            <a:normAutofit fontScale="40000" lnSpcReduction="20000"/>
          </a:bodyPr>
          <a:lstStyle/>
          <a:p>
            <a:r>
              <a:rPr lang="en-US" sz="6400" dirty="0"/>
              <a:t>Are innovative and logical</a:t>
            </a:r>
          </a:p>
          <a:p>
            <a:r>
              <a:rPr lang="en-US" sz="6400" dirty="0"/>
              <a:t>Seek to understand the world</a:t>
            </a:r>
          </a:p>
          <a:p>
            <a:r>
              <a:rPr lang="en-US" sz="6400" dirty="0"/>
              <a:t>Need to be competent</a:t>
            </a:r>
          </a:p>
          <a:p>
            <a:r>
              <a:rPr lang="en-US" sz="6400" dirty="0"/>
              <a:t>Are curious</a:t>
            </a:r>
          </a:p>
          <a:p>
            <a:r>
              <a:rPr lang="en-US" sz="6400" dirty="0"/>
              <a:t>Question authority</a:t>
            </a:r>
          </a:p>
          <a:p>
            <a:r>
              <a:rPr lang="en-US" sz="6400" dirty="0"/>
              <a:t>Push themselves to improve</a:t>
            </a:r>
          </a:p>
          <a:p>
            <a:r>
              <a:rPr lang="en-US" sz="6400" dirty="0"/>
              <a:t>Are slow to make decisions</a:t>
            </a:r>
          </a:p>
          <a:p>
            <a:r>
              <a:rPr lang="en-US" sz="6400" dirty="0"/>
              <a:t>Value concise communication</a:t>
            </a:r>
          </a:p>
          <a:p>
            <a:r>
              <a:rPr lang="en-US" sz="6400" dirty="0"/>
              <a:t>Look for intellectual stimulation</a:t>
            </a:r>
          </a:p>
          <a:p>
            <a:r>
              <a:rPr lang="en-US" sz="6400" dirty="0"/>
              <a:t>Enjoy intriguing discussions</a:t>
            </a:r>
          </a:p>
          <a:p>
            <a:r>
              <a:rPr lang="en-US" sz="6400" dirty="0"/>
              <a:t>Are sometimes oblivious to emotions</a:t>
            </a:r>
          </a:p>
          <a:p>
            <a:r>
              <a:rPr lang="en-US" sz="6400" dirty="0"/>
              <a:t>Are detached</a:t>
            </a:r>
          </a:p>
          <a:p>
            <a:r>
              <a:rPr lang="en-US" sz="6400" dirty="0"/>
              <a:t>Are drawn to technical occupations</a:t>
            </a:r>
          </a:p>
          <a:p>
            <a:r>
              <a:rPr lang="en-US" sz="6400" dirty="0"/>
              <a:t>Focus on the future</a:t>
            </a:r>
          </a:p>
          <a:p>
            <a:r>
              <a:rPr lang="en-US" sz="6400" dirty="0"/>
              <a:t>Bring innovation to society</a:t>
            </a:r>
          </a:p>
          <a:p>
            <a:endParaRPr lang="en-US" dirty="0"/>
          </a:p>
        </p:txBody>
      </p:sp>
    </p:spTree>
    <p:extLst>
      <p:ext uri="{BB962C8B-B14F-4D97-AF65-F5344CB8AC3E}">
        <p14:creationId xmlns:p14="http://schemas.microsoft.com/office/powerpoint/2010/main" val="3813261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Colors</a:t>
            </a:r>
            <a:br>
              <a:rPr lang="en-US" dirty="0" smtClean="0"/>
            </a:br>
            <a:r>
              <a:rPr lang="en-US" dirty="0" smtClean="0">
                <a:solidFill>
                  <a:srgbClr val="FFC000"/>
                </a:solidFill>
              </a:rPr>
              <a:t>Orange</a:t>
            </a:r>
            <a:endParaRPr lang="en-US" dirty="0">
              <a:solidFill>
                <a:srgbClr val="FFC000"/>
              </a:solidFill>
            </a:endParaRPr>
          </a:p>
        </p:txBody>
      </p:sp>
      <p:sp>
        <p:nvSpPr>
          <p:cNvPr id="3" name="Content Placeholder 2"/>
          <p:cNvSpPr>
            <a:spLocks noGrp="1"/>
          </p:cNvSpPr>
          <p:nvPr>
            <p:ph idx="1"/>
          </p:nvPr>
        </p:nvSpPr>
        <p:spPr>
          <a:xfrm>
            <a:off x="1981200" y="2057400"/>
            <a:ext cx="8229600" cy="4800600"/>
          </a:xfrm>
          <a:solidFill>
            <a:srgbClr val="FFC000"/>
          </a:solidFill>
        </p:spPr>
        <p:txBody>
          <a:bodyPr numCol="2">
            <a:noAutofit/>
          </a:bodyPr>
          <a:lstStyle/>
          <a:p>
            <a:r>
              <a:rPr lang="en-US" sz="2400" dirty="0"/>
              <a:t>Are free and spontaneous</a:t>
            </a:r>
          </a:p>
          <a:p>
            <a:r>
              <a:rPr lang="en-US" sz="2400" dirty="0"/>
              <a:t>Are impulsive risk-takers</a:t>
            </a:r>
          </a:p>
          <a:p>
            <a:r>
              <a:rPr lang="en-US" sz="2400" dirty="0"/>
              <a:t>Are active</a:t>
            </a:r>
          </a:p>
          <a:p>
            <a:r>
              <a:rPr lang="en-US" sz="2400" dirty="0"/>
              <a:t>Are optimistic</a:t>
            </a:r>
          </a:p>
          <a:p>
            <a:r>
              <a:rPr lang="en-US" sz="2400" dirty="0"/>
              <a:t>Resist commitment</a:t>
            </a:r>
          </a:p>
          <a:p>
            <a:r>
              <a:rPr lang="en-US" sz="2400" dirty="0"/>
              <a:t>Thrive on crises</a:t>
            </a:r>
          </a:p>
          <a:p>
            <a:r>
              <a:rPr lang="en-US" sz="2400" dirty="0"/>
              <a:t>Like to be the center of attention</a:t>
            </a:r>
          </a:p>
          <a:p>
            <a:r>
              <a:rPr lang="en-US" sz="2400" dirty="0"/>
              <a:t>Have great endurance</a:t>
            </a:r>
          </a:p>
          <a:p>
            <a:r>
              <a:rPr lang="en-US" sz="2400" dirty="0"/>
              <a:t>Are drawn to action jobs</a:t>
            </a:r>
          </a:p>
          <a:p>
            <a:r>
              <a:rPr lang="en-US" sz="2400" dirty="0"/>
              <a:t>Need variety</a:t>
            </a:r>
          </a:p>
          <a:p>
            <a:r>
              <a:rPr lang="en-US" sz="2400" dirty="0"/>
              <a:t>Are competitive</a:t>
            </a:r>
          </a:p>
          <a:p>
            <a:r>
              <a:rPr lang="en-US" sz="2400" dirty="0"/>
              <a:t>Deal with the here and now</a:t>
            </a:r>
          </a:p>
          <a:p>
            <a:r>
              <a:rPr lang="en-US" sz="2400" dirty="0"/>
              <a:t>Are generous</a:t>
            </a:r>
          </a:p>
          <a:p>
            <a:r>
              <a:rPr lang="en-US" sz="2400" dirty="0"/>
              <a:t>Have difficulty finding acceptance</a:t>
            </a:r>
          </a:p>
          <a:p>
            <a:r>
              <a:rPr lang="en-US" sz="2400" dirty="0"/>
              <a:t>Like to live in a casual atmosphere</a:t>
            </a:r>
          </a:p>
          <a:p>
            <a:r>
              <a:rPr lang="en-US" sz="2400" dirty="0"/>
              <a:t>Bring excitement to society</a:t>
            </a:r>
          </a:p>
        </p:txBody>
      </p:sp>
    </p:spTree>
    <p:extLst>
      <p:ext uri="{BB962C8B-B14F-4D97-AF65-F5344CB8AC3E}">
        <p14:creationId xmlns:p14="http://schemas.microsoft.com/office/powerpoint/2010/main" val="2412993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23</TotalTime>
  <Words>1074</Words>
  <Application>Microsoft Office PowerPoint</Application>
  <PresentationFormat>Widescreen</PresentationFormat>
  <Paragraphs>153</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Tw Cen MT</vt:lpstr>
      <vt:lpstr>Tw Cen MT Condensed</vt:lpstr>
      <vt:lpstr>Wingdings</vt:lpstr>
      <vt:lpstr>Wingdings 3</vt:lpstr>
      <vt:lpstr>Integral</vt:lpstr>
      <vt:lpstr>1_Integral</vt:lpstr>
      <vt:lpstr>Hello!  </vt:lpstr>
      <vt:lpstr>LOGB Test</vt:lpstr>
      <vt:lpstr>L = Lion</vt:lpstr>
      <vt:lpstr>O = OTTer</vt:lpstr>
      <vt:lpstr>G = Golden Retriever</vt:lpstr>
      <vt:lpstr>B = Beaver</vt:lpstr>
      <vt:lpstr>True Colors Test</vt:lpstr>
      <vt:lpstr>The Colors GREENS</vt:lpstr>
      <vt:lpstr>The Colors Orange</vt:lpstr>
      <vt:lpstr>The Colors Gold</vt:lpstr>
      <vt:lpstr>The Colors Blue </vt:lpstr>
      <vt:lpstr>Multiple intelligences </vt:lpstr>
      <vt:lpstr>Learning style results </vt:lpstr>
      <vt:lpstr>INDEX Card – turn this in </vt:lpstr>
      <vt:lpstr>Writing Task – Due Monday </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Please find your seat and pick up the handouts from the back table. </dc:title>
  <dc:creator>Alexandra Yeganegi</dc:creator>
  <cp:lastModifiedBy>Alexandra Yeganegi</cp:lastModifiedBy>
  <cp:revision>4</cp:revision>
  <dcterms:created xsi:type="dcterms:W3CDTF">2016-08-02T19:12:25Z</dcterms:created>
  <dcterms:modified xsi:type="dcterms:W3CDTF">2017-01-05T17:44:18Z</dcterms:modified>
</cp:coreProperties>
</file>