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qO7X2g8aK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RGhrYmUjU4" TargetMode="External"/><Relationship Id="rId2" Type="http://schemas.openxmlformats.org/officeDocument/2006/relationships/hyperlink" Target="https://www.youtube.com/watch?v=oh3BbLk5UI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10/18 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Please do the Unit 2 Feedback and turn it in.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7403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declaration of human rights: 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Annotate while reading.  Please focus on UNKNOWN VOCABULARY and THOUGHTS/CONNECTIONS. </a:t>
            </a:r>
          </a:p>
          <a:p>
            <a:endParaRPr lang="en-US" sz="3200" dirty="0"/>
          </a:p>
          <a:p>
            <a:r>
              <a:rPr lang="en-US" sz="3200" dirty="0"/>
              <a:t>Preamble: </a:t>
            </a:r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www.youtube.com/watch?v=YqO7X2g8aKU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5054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2:  Friday 10/21 </a:t>
            </a:r>
            <a:r>
              <a:rPr lang="en-US" dirty="0" err="1" smtClean="0"/>
              <a:t>warm-uP</a:t>
            </a:r>
            <a:r>
              <a:rPr lang="en-US" dirty="0" smtClean="0"/>
              <a:t>: do alone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your notebook, respond: </a:t>
            </a:r>
            <a:r>
              <a:rPr lang="en-US" sz="3600" dirty="0"/>
              <a:t>Connect yesterday’s discussion of human rights and “needs” and “wants” to immigrants and refugees.  What rights do immigrants and refugees have?  What needs?  What wants?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5007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ACTIVITY: UNIVERSAL DECLARATION OF HUMAN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525552"/>
            <a:ext cx="11029615" cy="367830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rabicParenR"/>
            </a:pPr>
            <a:r>
              <a:rPr lang="en-US" sz="2600" dirty="0" smtClean="0"/>
              <a:t>You will be assigned a number of articles to read through and define.  Make sure you understand specifically what rights the article provides for. </a:t>
            </a:r>
          </a:p>
          <a:p>
            <a:pPr marL="342900" indent="-342900">
              <a:buAutoNum type="arabicParenR"/>
            </a:pPr>
            <a:endParaRPr lang="en-US" sz="2600" dirty="0"/>
          </a:p>
          <a:p>
            <a:pPr marL="342900" indent="-342900">
              <a:buAutoNum type="arabicParenR"/>
            </a:pPr>
            <a:r>
              <a:rPr lang="en-US" sz="2600" dirty="0" smtClean="0"/>
              <a:t>You will choose the two most important articles (in your opinions: which ones provide the most important rights?) and create a poster about each one (so you should make two posters).  </a:t>
            </a:r>
          </a:p>
          <a:p>
            <a:pPr marL="324000" lvl="1" indent="0">
              <a:buNone/>
            </a:pPr>
            <a:r>
              <a:rPr lang="en-US" sz="2200" dirty="0"/>
              <a:t>*</a:t>
            </a:r>
            <a:r>
              <a:rPr lang="en-US" sz="2200" dirty="0" smtClean="0"/>
              <a:t>Your poster should include: the number, the title, a summary, a connection to history/current events, and anything else you think is important. </a:t>
            </a:r>
            <a:endParaRPr lang="en-US" sz="2200" dirty="0"/>
          </a:p>
          <a:p>
            <a:pPr marL="324000" lvl="1" indent="0">
              <a:buNone/>
            </a:pPr>
            <a:endParaRPr lang="en-US" sz="2200" dirty="0" smtClean="0"/>
          </a:p>
          <a:p>
            <a:pPr marL="342900" lvl="0" indent="-342900">
              <a:buClr>
                <a:srgbClr val="8CB64A"/>
              </a:buClr>
              <a:buFont typeface="Wingdings 2" panose="05020102010507070707" pitchFamily="18" charset="2"/>
              <a:buAutoNum type="arabicParenR"/>
            </a:pPr>
            <a:r>
              <a:rPr lang="en-US" sz="2600" dirty="0" smtClean="0">
                <a:solidFill>
                  <a:srgbClr val="3D3D3D"/>
                </a:solidFill>
              </a:rPr>
              <a:t>You will present your posters to the class.  Every group member must participate. </a:t>
            </a:r>
            <a:endParaRPr lang="en-US" sz="2600" dirty="0">
              <a:solidFill>
                <a:srgbClr val="3D3D3D"/>
              </a:solidFill>
            </a:endParaRPr>
          </a:p>
          <a:p>
            <a:pPr marL="324000" lvl="1" indent="0">
              <a:buNone/>
            </a:pPr>
            <a:endParaRPr lang="en-US" dirty="0" smtClean="0"/>
          </a:p>
          <a:p>
            <a:pPr marL="3240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4340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UNIVERSAL DECLARATION…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While groups are presenting, use your graphic organizer to keep track of each article covered and important notes about it.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6943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Of the articles you learned about today, which one do you think is the single most important?  Why?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015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AutoNum type="arabicParenR"/>
            </a:pPr>
            <a:r>
              <a:rPr lang="en-US" sz="2800" dirty="0" smtClean="0"/>
              <a:t>The multiple choice questions go with the poem, not the non-fiction piece. 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Please MAKE SURE you explain each of your answer choices.  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For the writing portion, read the directions carefully.  Make sure you use lead-ins when you include quotes, use quotation marks appropriately, and provide a citation in MLA format.  Examples: </a:t>
            </a:r>
          </a:p>
          <a:p>
            <a:pPr marL="666900" lvl="1" indent="-342900">
              <a:buAutoNum type="arabicParenR"/>
            </a:pPr>
            <a:r>
              <a:rPr lang="en-US" sz="2400" u="sng" dirty="0" smtClean="0"/>
              <a:t>When </a:t>
            </a:r>
            <a:r>
              <a:rPr lang="en-US" sz="2400" u="sng" dirty="0" err="1" smtClean="0"/>
              <a:t>Darwish</a:t>
            </a:r>
            <a:r>
              <a:rPr lang="en-US" sz="2400" u="sng" dirty="0" smtClean="0"/>
              <a:t> says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“</a:t>
            </a:r>
            <a:r>
              <a:rPr lang="en-US" sz="2400" dirty="0" smtClean="0"/>
              <a:t>Write down! I’m an Arab…</a:t>
            </a:r>
            <a:r>
              <a:rPr lang="en-US" sz="2400" dirty="0" smtClean="0">
                <a:solidFill>
                  <a:srgbClr val="FF0000"/>
                </a:solidFill>
              </a:rPr>
              <a:t>”</a:t>
            </a:r>
            <a:r>
              <a:rPr lang="en-US" sz="2400" dirty="0" smtClean="0"/>
              <a:t>…  </a:t>
            </a:r>
            <a:r>
              <a:rPr lang="en-US" sz="2400" dirty="0" smtClean="0">
                <a:solidFill>
                  <a:srgbClr val="00B0F0"/>
                </a:solidFill>
              </a:rPr>
              <a:t>(</a:t>
            </a:r>
            <a:r>
              <a:rPr lang="en-US" sz="2400" dirty="0" err="1" smtClean="0">
                <a:solidFill>
                  <a:srgbClr val="00B0F0"/>
                </a:solidFill>
              </a:rPr>
              <a:t>Darwish</a:t>
            </a:r>
            <a:r>
              <a:rPr lang="en-US" sz="2400" dirty="0" smtClean="0">
                <a:solidFill>
                  <a:srgbClr val="00B0F0"/>
                </a:solidFill>
              </a:rPr>
              <a:t>). </a:t>
            </a:r>
          </a:p>
          <a:p>
            <a:pPr marL="666900" lvl="1" indent="-342900">
              <a:buAutoNum type="arabicParenR"/>
            </a:pPr>
            <a:r>
              <a:rPr lang="en-US" sz="2400" dirty="0" err="1" smtClean="0"/>
              <a:t>Darwish’s</a:t>
            </a:r>
            <a:r>
              <a:rPr lang="en-US" sz="2400" dirty="0" smtClean="0"/>
              <a:t> home was important to him, </a:t>
            </a:r>
            <a:r>
              <a:rPr lang="en-US" sz="2400" u="sng" dirty="0" smtClean="0"/>
              <a:t>because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“</a:t>
            </a:r>
            <a:r>
              <a:rPr lang="en-US" sz="2400" dirty="0" smtClean="0"/>
              <a:t>it fired </a:t>
            </a:r>
            <a:r>
              <a:rPr lang="en-US" sz="2400" dirty="0"/>
              <a:t>his imagination and its loss inspired much of his </a:t>
            </a:r>
            <a:r>
              <a:rPr lang="en-US" sz="2400" dirty="0" smtClean="0"/>
              <a:t>poetry</a:t>
            </a:r>
            <a:r>
              <a:rPr lang="en-US" sz="2400" dirty="0" smtClean="0">
                <a:solidFill>
                  <a:srgbClr val="FF0000"/>
                </a:solidFill>
              </a:rPr>
              <a:t>”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(Hunt 1).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24000" lvl="1" indent="0"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33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of Unit 3:  Thursday 10/20 warm-up (do alone)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Please do this INDEPENDENTLY in your notebook (start over for Unit 3). </a:t>
            </a:r>
          </a:p>
          <a:p>
            <a:r>
              <a:rPr lang="en-US" sz="3600" dirty="0" smtClean="0"/>
              <a:t>Make a list of </a:t>
            </a:r>
            <a:r>
              <a:rPr lang="en-US" sz="3600" u="sng" dirty="0" smtClean="0"/>
              <a:t>everything</a:t>
            </a:r>
            <a:r>
              <a:rPr lang="en-US" sz="3600" dirty="0" smtClean="0"/>
              <a:t> you can think of that people </a:t>
            </a:r>
            <a:r>
              <a:rPr lang="en-US" sz="3600" u="sng" dirty="0" smtClean="0"/>
              <a:t>NEED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717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your group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en-US" sz="3200" dirty="0" smtClean="0"/>
              <a:t>Share your lists of what people need with your group. </a:t>
            </a:r>
          </a:p>
          <a:p>
            <a:pPr marL="342900" indent="-342900">
              <a:buAutoNum type="arabicParenR"/>
            </a:pPr>
            <a:r>
              <a:rPr lang="en-US" sz="3200" dirty="0" smtClean="0"/>
              <a:t>Keep track of everything that gets repeated. </a:t>
            </a:r>
          </a:p>
          <a:p>
            <a:pPr marL="342900" indent="-342900">
              <a:buAutoNum type="arabicParenR"/>
            </a:pPr>
            <a:r>
              <a:rPr lang="en-US" sz="3200" dirty="0" smtClean="0"/>
              <a:t>Together, decide on the top 15 NEEDS that your group came up with. </a:t>
            </a:r>
          </a:p>
          <a:p>
            <a:pPr marL="342900" indent="-342900">
              <a:buAutoNum type="arabicParenR"/>
            </a:pPr>
            <a:r>
              <a:rPr lang="en-US" sz="3200" dirty="0" smtClean="0"/>
              <a:t>Write or draw each need on one square of paper.  (Total you should have 15).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6406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STEP: With your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new government has found that it can only provide for some of the needs of its citizens. </a:t>
            </a:r>
          </a:p>
          <a:p>
            <a:r>
              <a:rPr lang="en-US" sz="3600" dirty="0" smtClean="0"/>
              <a:t>You must eliminate SEVEN (7) of your group’s needs.  </a:t>
            </a:r>
          </a:p>
          <a:p>
            <a:r>
              <a:rPr lang="en-US" sz="3600" dirty="0" smtClean="0"/>
              <a:t>Put the 7 needs you eliminate in a separate stack.  These are now WANTS.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0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Step: With your grou</a:t>
            </a:r>
            <a:r>
              <a:rPr lang="en-US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Unfortunately the government still can’t provide for the 8 needs you have left.</a:t>
            </a:r>
          </a:p>
          <a:p>
            <a:r>
              <a:rPr lang="en-US" sz="3200" dirty="0" smtClean="0"/>
              <a:t>In order to cut spending, you will need to eliminate 3 additional needs and move those to the wants pile.</a:t>
            </a:r>
          </a:p>
          <a:p>
            <a:r>
              <a:rPr lang="en-US" sz="3200" dirty="0" smtClean="0"/>
              <a:t>After this step, you should be left with 5 needs.</a:t>
            </a:r>
          </a:p>
        </p:txBody>
      </p:sp>
    </p:spTree>
    <p:extLst>
      <p:ext uri="{BB962C8B-B14F-4D97-AF65-F5344CB8AC3E}">
        <p14:creationId xmlns:p14="http://schemas.microsoft.com/office/powerpoint/2010/main" val="150767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NEEDS – REFLECTION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Please respond to these questions, independently and in your notebook (where you did your warm-up is fine).</a:t>
            </a:r>
          </a:p>
          <a:p>
            <a:pPr lvl="1"/>
            <a:r>
              <a:rPr lang="en-US" sz="3200" dirty="0" smtClean="0"/>
              <a:t>What </a:t>
            </a:r>
            <a:r>
              <a:rPr lang="en-US" sz="3200" dirty="0"/>
              <a:t>items were eliminated first? Why? </a:t>
            </a:r>
            <a:endParaRPr lang="en-US" sz="3200" dirty="0"/>
          </a:p>
          <a:p>
            <a:pPr lvl="1"/>
            <a:r>
              <a:rPr lang="en-US" sz="3200" dirty="0" smtClean="0"/>
              <a:t>What </a:t>
            </a:r>
            <a:r>
              <a:rPr lang="en-US" sz="3200" dirty="0"/>
              <a:t>is the difference between wants and </a:t>
            </a:r>
            <a:r>
              <a:rPr lang="en-US" sz="3200" dirty="0" smtClean="0"/>
              <a:t>needs?</a:t>
            </a:r>
          </a:p>
          <a:p>
            <a:pPr lvl="1"/>
            <a:r>
              <a:rPr lang="en-US" sz="3200" dirty="0" smtClean="0"/>
              <a:t>Do </a:t>
            </a:r>
            <a:r>
              <a:rPr lang="en-US" sz="3200" dirty="0"/>
              <a:t>wants and needs differ for different people? </a:t>
            </a:r>
            <a:endParaRPr lang="en-US" sz="3200" dirty="0"/>
          </a:p>
          <a:p>
            <a:pPr lvl="1"/>
            <a:r>
              <a:rPr lang="en-US" sz="3200" dirty="0" smtClean="0"/>
              <a:t>What </a:t>
            </a:r>
            <a:r>
              <a:rPr lang="en-US" sz="3200" dirty="0"/>
              <a:t>would happen if </a:t>
            </a:r>
            <a:r>
              <a:rPr lang="en-US" sz="3200" dirty="0" smtClean="0"/>
              <a:t>we had </a:t>
            </a:r>
            <a:r>
              <a:rPr lang="en-US" sz="3200" dirty="0"/>
              <a:t>to go on eliminating needs?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6693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VOCABULARY: DO WITH YOUR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289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1) As a group, IN YOUR OWN WORDS, please define these terms: </a:t>
            </a:r>
          </a:p>
          <a:p>
            <a:pPr marL="666900" lvl="1" indent="-342900">
              <a:buAutoNum type="arabicParenR"/>
            </a:pPr>
            <a:r>
              <a:rPr lang="en-US" sz="2600" dirty="0" smtClean="0"/>
              <a:t>Define the term “human.”</a:t>
            </a:r>
          </a:p>
          <a:p>
            <a:pPr marL="666900" lvl="1" indent="-342900">
              <a:buAutoNum type="arabicParenR"/>
            </a:pPr>
            <a:r>
              <a:rPr lang="en-US" sz="2600" dirty="0" smtClean="0"/>
              <a:t>Define the term “rights.” </a:t>
            </a:r>
          </a:p>
          <a:p>
            <a:pPr marL="342900" indent="-342900">
              <a:buAutoNum type="arabicParenR"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2) Connect the two terms.  What does “Human Rights” mean?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3) Connect “Human Rights” to NEEDS and WANTS. What do they have to do with each other? 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95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are </a:t>
            </a:r>
            <a:r>
              <a:rPr lang="en-US" sz="2400" dirty="0"/>
              <a:t>human rights? </a:t>
            </a:r>
            <a:r>
              <a:rPr lang="en-US" sz="2400" dirty="0" smtClean="0"/>
              <a:t>A </a:t>
            </a:r>
            <a:r>
              <a:rPr lang="en-US" sz="2400" dirty="0"/>
              <a:t>right that is believed to belong justifiably to every person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While viewing, list five important points about human rights from each video. </a:t>
            </a:r>
          </a:p>
          <a:p>
            <a:pPr lvl="1"/>
            <a:r>
              <a:rPr lang="en-US" sz="2000" dirty="0" smtClean="0"/>
              <a:t>The Story of </a:t>
            </a:r>
            <a:r>
              <a:rPr lang="en-US" sz="2000" dirty="0"/>
              <a:t>Human Rights: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www.youtube.com/watch?v=oh3BbLk5UIQ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Human Rights in </a:t>
            </a:r>
            <a:r>
              <a:rPr lang="en-US" sz="2000" dirty="0"/>
              <a:t>2 Minutes: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www.youtube.com/watch?v=pRGhrYmUjU4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455178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65</TotalTime>
  <Words>741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Gill Sans MT</vt:lpstr>
      <vt:lpstr>Wingdings 2</vt:lpstr>
      <vt:lpstr>Dividend</vt:lpstr>
      <vt:lpstr>Tuesday 10/18  Warm-Up</vt:lpstr>
      <vt:lpstr>Benchmark #2</vt:lpstr>
      <vt:lpstr>Day 1 of Unit 3:  Thursday 10/20 warm-up (do alone)</vt:lpstr>
      <vt:lpstr>With your group </vt:lpstr>
      <vt:lpstr>Next STEP: With your group</vt:lpstr>
      <vt:lpstr>Next Step: With your group</vt:lpstr>
      <vt:lpstr>UNIVERSAL NEEDS – REFLECTION QUESTIONS </vt:lpstr>
      <vt:lpstr>VOCABULARY: DO WITH YOUR GROUP</vt:lpstr>
      <vt:lpstr>HUMAN RIGHTS </vt:lpstr>
      <vt:lpstr>Universal declaration of human rights: preamble</vt:lpstr>
      <vt:lpstr>DAY 2:  Friday 10/21 warm-uP: do alone </vt:lpstr>
      <vt:lpstr>GROUP ACTIVITY: UNIVERSAL DECLARATION OF HUMAN RIGHTS </vt:lpstr>
      <vt:lpstr>UNDERSTANDING THE UNIVERSAL DECLARATION…</vt:lpstr>
      <vt:lpstr>Exit Slip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day of Unit 3:  Thursday 10/20 warm-up</dc:title>
  <dc:creator>Alexandra Yeganegi</dc:creator>
  <cp:lastModifiedBy>Alexandra Yeganegi</cp:lastModifiedBy>
  <cp:revision>8</cp:revision>
  <dcterms:created xsi:type="dcterms:W3CDTF">2016-10-17T12:45:33Z</dcterms:created>
  <dcterms:modified xsi:type="dcterms:W3CDTF">2016-10-17T13:51:05Z</dcterms:modified>
</cp:coreProperties>
</file>