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8" r:id="rId2"/>
    <p:sldId id="257" r:id="rId3"/>
    <p:sldId id="256" r:id="rId4"/>
    <p:sldId id="263" r:id="rId5"/>
    <p:sldId id="261" r:id="rId6"/>
    <p:sldId id="266" r:id="rId7"/>
    <p:sldId id="262" r:id="rId8"/>
    <p:sldId id="264" r:id="rId9"/>
    <p:sldId id="267" r:id="rId10"/>
    <p:sldId id="265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DD67DAC-232D-4042-B5C0-E64770A42A28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dirty="0"/>
              <a:t>9/9/2016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48A1663-7765-4EF4-B97F-A02E70C6265E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NW8hvtaVE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894444" y="-61708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Warm-Up: Monday 9/12: Complete an OPTIC.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112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28740" cy="683492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380398" y="-71932"/>
            <a:ext cx="10058400" cy="16093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Thursday 9/15 Warm-Up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268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“Which Way Home”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Keep up with your graphic organizer during viewing (tracking push and pull factors and ethos, pathos, and logos).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71932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9/16 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en-US" sz="2800" dirty="0" smtClean="0"/>
              <a:t>Based on the chapters from </a:t>
            </a:r>
            <a:r>
              <a:rPr lang="en-US" sz="2800" i="1" dirty="0" smtClean="0"/>
              <a:t>Enrique’s Journey</a:t>
            </a:r>
            <a:r>
              <a:rPr lang="en-US" sz="2800" dirty="0" smtClean="0"/>
              <a:t>, the film “Which Way Home,” and anything else you know about, give 3 reasons why these children could be considered immigrants. </a:t>
            </a:r>
          </a:p>
          <a:p>
            <a:pPr marL="457200" indent="-457200">
              <a:buAutoNum type="arabicParenR"/>
            </a:pPr>
            <a:r>
              <a:rPr lang="en-US" sz="2800" dirty="0" smtClean="0"/>
              <a:t>Now, give 3 reasons why these children could be considered refugees. </a:t>
            </a:r>
          </a:p>
          <a:p>
            <a:pPr marL="457200" indent="-457200">
              <a:buAutoNum type="arabicParenR"/>
            </a:pPr>
            <a:r>
              <a:rPr lang="en-US" sz="2800" dirty="0" smtClean="0"/>
              <a:t>Describe your personal feelings and reactions so far to this situation.  How does it make you feel to learn about what these children/adolescents are going through? </a:t>
            </a:r>
          </a:p>
          <a:p>
            <a:pPr marL="457200" indent="-45720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514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“Which Way Home”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Keep up with your graphic organizer during viewing (tracking push and pull factors and ethos, pathos, and logos).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24667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Persuasive Claim – Immigrants or Refugees?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Are these child migrants IMMIGRANTS or REFUGEES? </a:t>
            </a:r>
          </a:p>
          <a:p>
            <a:r>
              <a:rPr lang="en-US" sz="2400" dirty="0" smtClean="0"/>
              <a:t>Create a persuasive claim using the graphic organizer. </a:t>
            </a:r>
          </a:p>
          <a:p>
            <a:r>
              <a:rPr lang="en-US" sz="2400" dirty="0" smtClean="0"/>
              <a:t>You must have three reasons to support your opinion. </a:t>
            </a:r>
          </a:p>
          <a:p>
            <a:r>
              <a:rPr lang="en-US" sz="2400" dirty="0" smtClean="0"/>
              <a:t>You must have at least one piece of evidence to support each reason.  (Use the chapters from </a:t>
            </a:r>
            <a:r>
              <a:rPr lang="en-US" sz="2400" i="1" dirty="0" smtClean="0"/>
              <a:t>EJ</a:t>
            </a:r>
            <a:r>
              <a:rPr lang="en-US" sz="2400" dirty="0" smtClean="0"/>
              <a:t>, the film, or real-world connections). </a:t>
            </a:r>
          </a:p>
          <a:p>
            <a:r>
              <a:rPr lang="en-US" sz="2400" dirty="0" smtClean="0"/>
              <a:t>Persuasive/Argumentative Writing always requires a counter-argument, or a nod to the other side (not your opinion).  Come up with ONE reason why some may disagree with you, then immediately disprove it and go back to your opinion. </a:t>
            </a:r>
          </a:p>
          <a:p>
            <a:r>
              <a:rPr lang="en-US" sz="2400" dirty="0" smtClean="0"/>
              <a:t>Finish strong – restate your argument in your conclusion.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0242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Sonia </a:t>
            </a:r>
            <a:r>
              <a:rPr lang="en-US" dirty="0" err="1" smtClean="0"/>
              <a:t>Nazario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and </a:t>
            </a:r>
            <a:r>
              <a:rPr lang="en-US" i="1" dirty="0" smtClean="0"/>
              <a:t>Enrique’s Journey </a:t>
            </a:r>
            <a:endParaRPr 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Please set up a 3-2-1 graphic organizer on your paper.  </a:t>
            </a:r>
          </a:p>
          <a:p>
            <a:endParaRPr lang="en-US" sz="2800" dirty="0"/>
          </a:p>
          <a:p>
            <a:r>
              <a:rPr lang="en-US" sz="2800" dirty="0" smtClean="0"/>
              <a:t>3 Facts </a:t>
            </a:r>
          </a:p>
          <a:p>
            <a:r>
              <a:rPr lang="en-US" sz="2800" dirty="0" smtClean="0"/>
              <a:t>2 Surprises</a:t>
            </a:r>
          </a:p>
          <a:p>
            <a:r>
              <a:rPr lang="en-US" sz="2800" dirty="0" smtClean="0"/>
              <a:t>1 Question </a:t>
            </a:r>
          </a:p>
          <a:p>
            <a:endParaRPr lang="en-US" sz="2800" dirty="0"/>
          </a:p>
          <a:p>
            <a:r>
              <a:rPr lang="en-US" sz="2800" dirty="0" smtClean="0"/>
              <a:t>Video Clip</a:t>
            </a:r>
            <a:r>
              <a:rPr lang="en-US" sz="2800" dirty="0"/>
              <a:t>: </a:t>
            </a:r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www.youtube.com/watch?v=SNW8hvtaVEU</a:t>
            </a:r>
            <a:r>
              <a:rPr lang="en-US" sz="2800" dirty="0" smtClean="0"/>
              <a:t> </a:t>
            </a:r>
          </a:p>
          <a:p>
            <a:endParaRPr lang="en-US" sz="28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10732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9848" y="484632"/>
            <a:ext cx="9963162" cy="940555"/>
          </a:xfrm>
        </p:spPr>
        <p:txBody>
          <a:bodyPr>
            <a:noAutofit/>
          </a:bodyPr>
          <a:lstStyle/>
          <a:p>
            <a:r>
              <a:rPr lang="en-US" sz="3600" dirty="0" smtClean="0"/>
              <a:t>Double-Entry Reading Journal – You need at least 5 entries per chapter.  Today: CH. 1 &amp; 2 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49252" y="1709928"/>
            <a:ext cx="4754880" cy="640080"/>
          </a:xfrm>
        </p:spPr>
        <p:txBody>
          <a:bodyPr/>
          <a:lstStyle/>
          <a:p>
            <a:r>
              <a:rPr lang="en-US" dirty="0" smtClean="0"/>
              <a:t>From the Text (include Chapter #)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994627" y="2220870"/>
            <a:ext cx="4754880" cy="4062179"/>
          </a:xfrm>
        </p:spPr>
        <p:txBody>
          <a:bodyPr>
            <a:noAutofit/>
          </a:bodyPr>
          <a:lstStyle/>
          <a:p>
            <a:r>
              <a:rPr lang="en-US" sz="1800" dirty="0" smtClean="0"/>
              <a:t>Quote directly from the reading (words, phrases, or sentences that you either like or clearly suggest a meaning or importance to you). </a:t>
            </a:r>
            <a:endParaRPr lang="en-US" sz="1800" dirty="0"/>
          </a:p>
          <a:p>
            <a:r>
              <a:rPr lang="en-US" sz="1800" dirty="0" smtClean="0"/>
              <a:t>Anything you find challenging or interesting – an idea, an image, or something that strikes you in some way</a:t>
            </a:r>
          </a:p>
          <a:p>
            <a:r>
              <a:rPr lang="en-US" sz="1800" dirty="0" smtClean="0"/>
              <a:t>A part you don’t understand, or have a question about, or have a problem with. </a:t>
            </a:r>
            <a:endParaRPr lang="en-US" sz="1800" dirty="0"/>
          </a:p>
          <a:p>
            <a:r>
              <a:rPr lang="en-US" sz="1800" dirty="0" smtClean="0"/>
              <a:t>Unknown vocabulary words </a:t>
            </a:r>
            <a:endParaRPr lang="en-US" sz="1800" dirty="0"/>
          </a:p>
          <a:p>
            <a:r>
              <a:rPr lang="en-US" sz="1800" dirty="0" smtClean="0"/>
              <a:t>Pictures or diagrams to help you understand the reading, if you are a visual learner. </a:t>
            </a:r>
            <a:endParaRPr lang="en-US" sz="1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200321" y="1709928"/>
            <a:ext cx="5048523" cy="640080"/>
          </a:xfrm>
        </p:spPr>
        <p:txBody>
          <a:bodyPr/>
          <a:lstStyle/>
          <a:p>
            <a:r>
              <a:rPr lang="en-US" dirty="0" smtClean="0"/>
              <a:t>Your Reaction/Connections/Follow-Up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278130" y="2220869"/>
            <a:ext cx="4754880" cy="40621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Your commentary on the quote – either why you like it, why it is significant, or why/how you connect to it.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Explain/Analyze why you found it challenging, interesting, or striking.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Write your questions. Try to answer them or explore why you find it puzzling or hard to understand.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Define the terms after consulting a dictionary.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Explain your drawings to achieve further understanding of the reading. </a:t>
            </a:r>
            <a:endParaRPr lang="en-US" dirty="0"/>
          </a:p>
          <a:p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546785" y="2515724"/>
            <a:ext cx="653536" cy="191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785" y="3412741"/>
            <a:ext cx="828632" cy="1804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377" y="4364655"/>
            <a:ext cx="1026544" cy="223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18426">
            <a:off x="4217304" y="4898600"/>
            <a:ext cx="2140649" cy="4661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36452">
            <a:off x="5292079" y="5851611"/>
            <a:ext cx="1048603" cy="1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68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" y="59350"/>
            <a:ext cx="12192001" cy="679865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044633" y="59350"/>
            <a:ext cx="10058400" cy="16093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Tuesday 9/13 Warm-Up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762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252"/>
            <a:ext cx="12076982" cy="680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32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9848" y="484632"/>
            <a:ext cx="9963162" cy="940555"/>
          </a:xfrm>
        </p:spPr>
        <p:txBody>
          <a:bodyPr>
            <a:noAutofit/>
          </a:bodyPr>
          <a:lstStyle/>
          <a:p>
            <a:r>
              <a:rPr lang="en-US" sz="3600" dirty="0" smtClean="0"/>
              <a:t>Double-Entry Reading Journal – You need at least 5 entries per chapter.</a:t>
            </a:r>
            <a:br>
              <a:rPr lang="en-US" sz="3600" dirty="0" smtClean="0"/>
            </a:br>
            <a:r>
              <a:rPr lang="en-US" sz="3600" dirty="0" smtClean="0"/>
              <a:t>TODAY: CH. 3 &amp; 4 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49252" y="1709928"/>
            <a:ext cx="4754880" cy="640080"/>
          </a:xfrm>
        </p:spPr>
        <p:txBody>
          <a:bodyPr/>
          <a:lstStyle/>
          <a:p>
            <a:r>
              <a:rPr lang="en-US" dirty="0" smtClean="0"/>
              <a:t>From the Text (include Chapter #)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994627" y="2220870"/>
            <a:ext cx="4754880" cy="4062179"/>
          </a:xfrm>
        </p:spPr>
        <p:txBody>
          <a:bodyPr>
            <a:noAutofit/>
          </a:bodyPr>
          <a:lstStyle/>
          <a:p>
            <a:r>
              <a:rPr lang="en-US" sz="1800" dirty="0" smtClean="0"/>
              <a:t>Quote directly from the reading (words, phrases, or sentences that you either like or clearly suggest a meaning or importance to you). </a:t>
            </a:r>
            <a:endParaRPr lang="en-US" sz="1800" dirty="0"/>
          </a:p>
          <a:p>
            <a:r>
              <a:rPr lang="en-US" sz="1800" dirty="0" smtClean="0"/>
              <a:t>Anything you find challenging or interesting – an idea, an image, or something that strikes you in some way</a:t>
            </a:r>
          </a:p>
          <a:p>
            <a:r>
              <a:rPr lang="en-US" sz="1800" dirty="0" smtClean="0"/>
              <a:t>A part you don’t understand, or have a question about, or have a problem with. </a:t>
            </a:r>
            <a:endParaRPr lang="en-US" sz="1800" dirty="0"/>
          </a:p>
          <a:p>
            <a:r>
              <a:rPr lang="en-US" sz="1800" dirty="0" smtClean="0"/>
              <a:t>Unknown vocabulary words </a:t>
            </a:r>
            <a:endParaRPr lang="en-US" sz="1800" dirty="0"/>
          </a:p>
          <a:p>
            <a:r>
              <a:rPr lang="en-US" sz="1800" dirty="0" smtClean="0"/>
              <a:t>Pictures or diagrams to help you understand the reading, if you are a visual learner. </a:t>
            </a:r>
            <a:endParaRPr lang="en-US" sz="1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200321" y="1709928"/>
            <a:ext cx="5048523" cy="640080"/>
          </a:xfrm>
        </p:spPr>
        <p:txBody>
          <a:bodyPr/>
          <a:lstStyle/>
          <a:p>
            <a:r>
              <a:rPr lang="en-US" dirty="0" smtClean="0"/>
              <a:t>Your Reaction/Connections/Follow-Up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278130" y="2220869"/>
            <a:ext cx="4754880" cy="40621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Your commentary on the quote – either why you like it, why it is significant, or why/how you connect to it.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Explain/Analyze why you found it challenging, interesting, or striking.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Write your questions. Try to answer them or explore why you find it puzzling or hard to understand.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Define the terms after consulting a dictionary.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Explain your drawings to achieve further understanding of the reading. </a:t>
            </a:r>
            <a:endParaRPr lang="en-US" dirty="0"/>
          </a:p>
          <a:p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546785" y="2515724"/>
            <a:ext cx="653536" cy="191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785" y="3412741"/>
            <a:ext cx="828632" cy="1804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377" y="4364655"/>
            <a:ext cx="1026544" cy="223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18426">
            <a:off x="4217304" y="4898600"/>
            <a:ext cx="2140649" cy="4661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36452">
            <a:off x="5292079" y="5851611"/>
            <a:ext cx="1048603" cy="1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32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4886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380398" y="-71932"/>
            <a:ext cx="10058400" cy="16093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Wednesday 9/14 Warm-Up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652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02861" cy="680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60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9848" y="484632"/>
            <a:ext cx="9963162" cy="940555"/>
          </a:xfrm>
        </p:spPr>
        <p:txBody>
          <a:bodyPr>
            <a:noAutofit/>
          </a:bodyPr>
          <a:lstStyle/>
          <a:p>
            <a:r>
              <a:rPr lang="en-US" sz="3600" dirty="0" smtClean="0"/>
              <a:t>Double-Entry Reading Journal – You need at least 5 entries per chapter.</a:t>
            </a:r>
            <a:br>
              <a:rPr lang="en-US" sz="3600" dirty="0" smtClean="0"/>
            </a:br>
            <a:r>
              <a:rPr lang="en-US" sz="3600" dirty="0" smtClean="0"/>
              <a:t>TODAY: CH. 7 &amp; 8 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49252" y="1709928"/>
            <a:ext cx="4754880" cy="640080"/>
          </a:xfrm>
        </p:spPr>
        <p:txBody>
          <a:bodyPr/>
          <a:lstStyle/>
          <a:p>
            <a:r>
              <a:rPr lang="en-US" dirty="0" smtClean="0"/>
              <a:t>From the Text (include Chapter #)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994627" y="2220870"/>
            <a:ext cx="4754880" cy="4062179"/>
          </a:xfrm>
        </p:spPr>
        <p:txBody>
          <a:bodyPr>
            <a:noAutofit/>
          </a:bodyPr>
          <a:lstStyle/>
          <a:p>
            <a:r>
              <a:rPr lang="en-US" sz="1800" dirty="0" smtClean="0"/>
              <a:t>Quote directly from the reading (words, phrases, or sentences that you either like or clearly suggest a meaning or importance to you). </a:t>
            </a:r>
            <a:endParaRPr lang="en-US" sz="1800" dirty="0"/>
          </a:p>
          <a:p>
            <a:r>
              <a:rPr lang="en-US" sz="1800" dirty="0" smtClean="0"/>
              <a:t>Anything you find challenging or interesting – an idea, an image, or something that strikes you in some way</a:t>
            </a:r>
          </a:p>
          <a:p>
            <a:r>
              <a:rPr lang="en-US" sz="1800" dirty="0" smtClean="0"/>
              <a:t>A part you don’t understand, or have a question about, or have a problem with. </a:t>
            </a:r>
            <a:endParaRPr lang="en-US" sz="1800" dirty="0"/>
          </a:p>
          <a:p>
            <a:r>
              <a:rPr lang="en-US" sz="1800" dirty="0" smtClean="0"/>
              <a:t>Unknown vocabulary words </a:t>
            </a:r>
            <a:endParaRPr lang="en-US" sz="1800" dirty="0"/>
          </a:p>
          <a:p>
            <a:r>
              <a:rPr lang="en-US" sz="1800" dirty="0" smtClean="0"/>
              <a:t>Pictures or diagrams to help you understand the reading, if you are a visual learner. </a:t>
            </a:r>
            <a:endParaRPr lang="en-US" sz="1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200321" y="1709928"/>
            <a:ext cx="5048523" cy="640080"/>
          </a:xfrm>
        </p:spPr>
        <p:txBody>
          <a:bodyPr/>
          <a:lstStyle/>
          <a:p>
            <a:r>
              <a:rPr lang="en-US" dirty="0" smtClean="0"/>
              <a:t>Your Reaction/Connections/Follow-Up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278130" y="2220869"/>
            <a:ext cx="4754880" cy="40621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Your commentary on the quote – either why you like it, why it is significant, or why/how you connect to it.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Explain/Analyze why you found it challenging, interesting, or striking.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Write your questions. Try to answer them or explore why you find it puzzling or hard to understand.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Define the terms after consulting a dictionary.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Explain your drawings to achieve further understanding of the reading. </a:t>
            </a:r>
            <a:endParaRPr lang="en-US" dirty="0"/>
          </a:p>
          <a:p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546785" y="2515724"/>
            <a:ext cx="653536" cy="191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785" y="3412741"/>
            <a:ext cx="828632" cy="1804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377" y="4364655"/>
            <a:ext cx="1026544" cy="223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18426">
            <a:off x="4217304" y="4898600"/>
            <a:ext cx="2140649" cy="4661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36452">
            <a:off x="5292079" y="5851611"/>
            <a:ext cx="1048603" cy="1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32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335</TotalTime>
  <Words>841</Words>
  <Application>Microsoft Office PowerPoint</Application>
  <PresentationFormat>Widescreen</PresentationFormat>
  <Paragraphs>78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Arial Black</vt:lpstr>
      <vt:lpstr>Wingdings</vt:lpstr>
      <vt:lpstr>Wood Type</vt:lpstr>
      <vt:lpstr>PowerPoint Presentation</vt:lpstr>
      <vt:lpstr>Sonia Nazario and Enrique’s Journey </vt:lpstr>
      <vt:lpstr>Double-Entry Reading Journal – You need at least 5 entries per chapter.  Today: CH. 1 &amp; 2 </vt:lpstr>
      <vt:lpstr>PowerPoint Presentation</vt:lpstr>
      <vt:lpstr>PowerPoint Presentation</vt:lpstr>
      <vt:lpstr>Double-Entry Reading Journal – You need at least 5 entries per chapter. TODAY: CH. 3 &amp; 4 </vt:lpstr>
      <vt:lpstr>PowerPoint Presentation</vt:lpstr>
      <vt:lpstr>PowerPoint Presentation</vt:lpstr>
      <vt:lpstr>Double-Entry Reading Journal – You need at least 5 entries per chapter. TODAY: CH. 7 &amp; 8 </vt:lpstr>
      <vt:lpstr>PowerPoint Presentation</vt:lpstr>
      <vt:lpstr>“Which Way Home” </vt:lpstr>
      <vt:lpstr>Friday 9/16 Warm-Up</vt:lpstr>
      <vt:lpstr>“Which Way Home” </vt:lpstr>
      <vt:lpstr>Persuasive Claim – Immigrants or Refugees? 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Double-Entry Reading Journal – You need at least 5 entries per chapter.</dc:title>
  <dc:creator>Alexandra Yeganegi</dc:creator>
  <cp:lastModifiedBy>Alexandra Yeganegi</cp:lastModifiedBy>
  <cp:revision>13</cp:revision>
  <dcterms:created xsi:type="dcterms:W3CDTF">2016-09-06T15:33:50Z</dcterms:created>
  <dcterms:modified xsi:type="dcterms:W3CDTF">2016-09-09T12:15:27Z</dcterms:modified>
</cp:coreProperties>
</file>