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3" r:id="rId1"/>
  </p:sldMasterIdLst>
  <p:sldIdLst>
    <p:sldId id="267" r:id="rId2"/>
    <p:sldId id="257" r:id="rId3"/>
    <p:sldId id="262" r:id="rId4"/>
    <p:sldId id="272" r:id="rId5"/>
    <p:sldId id="258" r:id="rId6"/>
    <p:sldId id="273" r:id="rId7"/>
    <p:sldId id="275" r:id="rId8"/>
    <p:sldId id="289" r:id="rId9"/>
    <p:sldId id="270" r:id="rId10"/>
    <p:sldId id="288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B3AC0B-F90E-4DC7-906C-5BA8741E619F}">
          <p14:sldIdLst>
            <p14:sldId id="267"/>
            <p14:sldId id="257"/>
            <p14:sldId id="262"/>
            <p14:sldId id="272"/>
            <p14:sldId id="258"/>
            <p14:sldId id="273"/>
            <p14:sldId id="275"/>
            <p14:sldId id="289"/>
            <p14:sldId id="270"/>
            <p14:sldId id="288"/>
            <p14:sldId id="276"/>
            <p14:sldId id="277"/>
          </p14:sldIdLst>
        </p14:section>
        <p14:section name="Untitled Section" id="{AF209BE6-705A-4F54-8FC4-8B7AE48D8A7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6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6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83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4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69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0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9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5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1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6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0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4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5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5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world-middle-east-31987373" TargetMode="External"/><Relationship Id="rId2" Type="http://schemas.openxmlformats.org/officeDocument/2006/relationships/hyperlink" Target="http://www.bbc.com/news/world-middle-east-320576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pjiT4hPNOc" TargetMode="External"/><Relationship Id="rId2" Type="http://schemas.openxmlformats.org/officeDocument/2006/relationships/hyperlink" Target="https://www.youtube.com/watch?v=v13kTeAHY4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IolTbJ_K5U" TargetMode="External"/><Relationship Id="rId5" Type="http://schemas.openxmlformats.org/officeDocument/2006/relationships/hyperlink" Target="https://www.youtube.com/watch?v=LBtw-0CV-TQ" TargetMode="External"/><Relationship Id="rId4" Type="http://schemas.openxmlformats.org/officeDocument/2006/relationships/hyperlink" Target="https://www.youtube.com/watch?v=1qCQRRZhav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69669"/>
          </a:xfrm>
        </p:spPr>
        <p:txBody>
          <a:bodyPr/>
          <a:lstStyle/>
          <a:p>
            <a:r>
              <a:rPr lang="en-US" dirty="0" smtClean="0"/>
              <a:t>Monday 9/19 Warm-Up: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29862"/>
            <a:ext cx="9905998" cy="4862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Imagine that one night you are asleep when a bomb drops by your house. </a:t>
            </a:r>
          </a:p>
          <a:p>
            <a:pPr marL="0" indent="0">
              <a:buNone/>
            </a:pPr>
            <a:r>
              <a:rPr lang="en-US" sz="3500" dirty="0" smtClean="0"/>
              <a:t>What would you…. </a:t>
            </a:r>
            <a:endParaRPr lang="en-US" sz="35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See?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Smell?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Hear?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Taste?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Feel?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Say?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Think?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Do? </a:t>
            </a:r>
          </a:p>
        </p:txBody>
      </p:sp>
    </p:spTree>
    <p:extLst>
      <p:ext uri="{BB962C8B-B14F-4D97-AF65-F5344CB8AC3E}">
        <p14:creationId xmlns:p14="http://schemas.microsoft.com/office/powerpoint/2010/main" val="178764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Step 1 – due by this Thursday</a:t>
            </a:r>
            <a:br>
              <a:rPr lang="en-US" dirty="0" smtClean="0"/>
            </a:br>
            <a:r>
              <a:rPr lang="en-US" dirty="0" smtClean="0"/>
              <a:t>Write on notebook paper.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3796" y="2224154"/>
            <a:ext cx="4417330" cy="4058750"/>
          </a:xfrm>
        </p:spPr>
        <p:txBody>
          <a:bodyPr/>
          <a:lstStyle/>
          <a:p>
            <a:pPr marL="36900" indent="0">
              <a:buNone/>
            </a:pPr>
            <a:r>
              <a:rPr lang="en-US" dirty="0" smtClean="0"/>
              <a:t>Option 1: 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 smtClean="0"/>
              <a:t>I will interview someone.  The person I am interviewing is _______(</a:t>
            </a:r>
            <a:r>
              <a:rPr lang="en-US" u="sng" dirty="0" smtClean="0"/>
              <a:t>name</a:t>
            </a:r>
            <a:r>
              <a:rPr lang="en-US" dirty="0" smtClean="0"/>
              <a:t>)_________.  I chose this person because </a:t>
            </a:r>
            <a:r>
              <a:rPr lang="en-US" u="sng" dirty="0" smtClean="0"/>
              <a:t>   (they are an immigrant or a refugee)   and  (how do you know them).</a:t>
            </a:r>
            <a:r>
              <a:rPr lang="en-US" dirty="0" smtClean="0"/>
              <a:t>  I have received permission from this person to interview them.  We will </a:t>
            </a:r>
            <a:r>
              <a:rPr lang="en-US" u="sng" dirty="0" smtClean="0"/>
              <a:t>(meet in person, talk on the phone, talk on Skype, etc.) </a:t>
            </a:r>
            <a:r>
              <a:rPr lang="en-US" dirty="0" smtClean="0"/>
              <a:t>on </a:t>
            </a:r>
            <a:r>
              <a:rPr lang="en-US" u="sng" dirty="0" smtClean="0"/>
              <a:t>(date). 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09758" y="2224154"/>
            <a:ext cx="4487195" cy="4058751"/>
          </a:xfrm>
        </p:spPr>
        <p:txBody>
          <a:bodyPr/>
          <a:lstStyle/>
          <a:p>
            <a:pPr marL="36900" indent="0">
              <a:buNone/>
            </a:pPr>
            <a:r>
              <a:rPr lang="en-US" dirty="0" smtClean="0"/>
              <a:t>Option 2: 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 smtClean="0"/>
              <a:t>I do not know anyone I can interview, so I have found a story online I will use for inspiration.  The details of the story are: </a:t>
            </a:r>
            <a:r>
              <a:rPr lang="en-US" u="sng" dirty="0" smtClean="0"/>
              <a:t>  (give the name,  age, </a:t>
            </a:r>
            <a:r>
              <a:rPr lang="en-US" u="sng" dirty="0" err="1" smtClean="0"/>
              <a:t>homecountry</a:t>
            </a:r>
            <a:r>
              <a:rPr lang="en-US" u="sng" dirty="0" smtClean="0"/>
              <a:t>, and whether they are an immigrant or refugee).</a:t>
            </a:r>
            <a:r>
              <a:rPr lang="en-US" dirty="0" smtClean="0"/>
              <a:t> I found this story </a:t>
            </a:r>
            <a:r>
              <a:rPr lang="en-US" u="sng" dirty="0" smtClean="0"/>
              <a:t>  (on Ms. </a:t>
            </a:r>
            <a:r>
              <a:rPr lang="en-US" u="sng" dirty="0" err="1" smtClean="0"/>
              <a:t>Yeganegi’s</a:t>
            </a:r>
            <a:r>
              <a:rPr lang="en-US" u="sng" dirty="0" smtClean="0"/>
              <a:t> blog or in my own online research – give the source).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4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Google Work #3 is due on Thursday</a:t>
            </a:r>
          </a:p>
          <a:p>
            <a:r>
              <a:rPr lang="en-US" sz="3600" dirty="0" smtClean="0"/>
              <a:t>Project Step 1 is due on Thursday  </a:t>
            </a:r>
            <a:endParaRPr lang="en-US" sz="3600" dirty="0"/>
          </a:p>
          <a:p>
            <a:r>
              <a:rPr lang="en-US" sz="3600" dirty="0" smtClean="0"/>
              <a:t>Tomorrow: Media Center!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053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9/21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Media Center for two activities: </a:t>
            </a:r>
          </a:p>
          <a:p>
            <a:pPr marL="494100" indent="-457200">
              <a:buAutoNum type="arabicParenR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www.bbc.com/news/world-middle-east-32057601</a:t>
            </a:r>
            <a:r>
              <a:rPr lang="en-US" dirty="0" smtClean="0"/>
              <a:t> </a:t>
            </a:r>
          </a:p>
          <a:p>
            <a:pPr marL="494100" indent="-457200">
              <a:buAutoNum type="arabicParenR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www.bbc.com/news/world-middle-east-31987373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7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77" y="954657"/>
            <a:ext cx="9905998" cy="1201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it mean to be a refugee?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U</a:t>
            </a:r>
            <a:r>
              <a:rPr lang="en-US" dirty="0" smtClean="0"/>
              <a:t>se your graphic organizer to track what you see, hear, feel, and a summary of each video.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312" y="2956538"/>
            <a:ext cx="10353762" cy="3171092"/>
          </a:xfrm>
        </p:spPr>
        <p:txBody>
          <a:bodyPr>
            <a:normAutofit/>
          </a:bodyPr>
          <a:lstStyle/>
          <a:p>
            <a:pPr marL="457200" indent="-457200">
              <a:buFont typeface="Wingdings 2" charset="2"/>
              <a:buAutoNum type="arabicParenR"/>
            </a:pPr>
            <a:r>
              <a:rPr lang="en-US" dirty="0"/>
              <a:t>European Crisis Explained: </a:t>
            </a:r>
            <a:r>
              <a:rPr lang="en-US" dirty="0">
                <a:hlinkClick r:id="rId2"/>
              </a:rPr>
              <a:t>https://www.youtube.com/watch?v=v13kTeAHY4c</a:t>
            </a:r>
            <a:r>
              <a:rPr lang="en-US" dirty="0"/>
              <a:t> </a:t>
            </a:r>
            <a:endParaRPr lang="en-US" dirty="0" smtClean="0"/>
          </a:p>
          <a:p>
            <a:pPr marL="457200" indent="-457200">
              <a:buFont typeface="Wingdings 2" charset="2"/>
              <a:buAutoNum type="arabicParenR"/>
            </a:pPr>
            <a:r>
              <a:rPr lang="en-US" dirty="0" smtClean="0"/>
              <a:t>World </a:t>
            </a:r>
            <a:r>
              <a:rPr lang="en-US" dirty="0"/>
              <a:t>Refugee Day 2016: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www.youtube.com/watch?v=8pjiT4hPNOc</a:t>
            </a:r>
            <a:r>
              <a:rPr lang="en-US" dirty="0" smtClean="0"/>
              <a:t> </a:t>
            </a:r>
          </a:p>
          <a:p>
            <a:pPr marL="457200" indent="-457200">
              <a:buFont typeface="Wingdings 2" charset="2"/>
              <a:buAutoNum type="arabicParenR"/>
            </a:pPr>
            <a:r>
              <a:rPr lang="en-US" dirty="0" smtClean="0"/>
              <a:t>What does the word “refugee” mean to you? 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www.youtube.com/watch?v=1qCQRRZhavY</a:t>
            </a:r>
            <a:r>
              <a:rPr lang="en-US" dirty="0" smtClean="0"/>
              <a:t> </a:t>
            </a:r>
          </a:p>
          <a:p>
            <a:pPr marL="457200" indent="-457200">
              <a:buFont typeface="Wingdings 2" charset="2"/>
              <a:buAutoNum type="arabicParenR"/>
            </a:pPr>
            <a:r>
              <a:rPr lang="en-US" dirty="0" smtClean="0"/>
              <a:t>Refugee </a:t>
            </a:r>
            <a:r>
              <a:rPr lang="en-US" dirty="0"/>
              <a:t>Crisis: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www.youtube.com/watch?v=LBtw-0CV-TQ</a:t>
            </a:r>
            <a:r>
              <a:rPr lang="en-US" dirty="0" smtClean="0"/>
              <a:t> </a:t>
            </a:r>
          </a:p>
          <a:p>
            <a:pPr marL="457200" indent="-457200">
              <a:buFont typeface="Wingdings 2" charset="2"/>
              <a:buAutoNum type="arabicParenR"/>
            </a:pPr>
            <a:r>
              <a:rPr lang="en-US" dirty="0" smtClean="0"/>
              <a:t>3 </a:t>
            </a:r>
            <a:r>
              <a:rPr lang="en-US" dirty="0"/>
              <a:t>Million Reasons why your Heart will Break in one Video: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www.youtube.com/watch?v=rIolTbJ_K5U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of New York: Refugee 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3" y="1580051"/>
            <a:ext cx="6840416" cy="4612848"/>
          </a:xfrm>
        </p:spPr>
        <p:txBody>
          <a:bodyPr/>
          <a:lstStyle/>
          <a:p>
            <a:pPr marL="494100" indent="-457200">
              <a:buAutoNum type="arabicParenR"/>
            </a:pPr>
            <a:r>
              <a:rPr lang="en-US" dirty="0" smtClean="0"/>
              <a:t>Read the story. </a:t>
            </a:r>
          </a:p>
          <a:p>
            <a:pPr marL="494100" indent="-457200">
              <a:buAutoNum type="arabicParenR"/>
            </a:pPr>
            <a:r>
              <a:rPr lang="en-US" dirty="0" smtClean="0"/>
              <a:t>As you read, add 20 annotations that show your thoughts, comments, questions, and reactions to the story.   If you do not make notes, then you have not annotated.  Circling/underlining/highlighting alone do not count!  </a:t>
            </a:r>
          </a:p>
          <a:p>
            <a:pPr marL="494100" indent="-457200">
              <a:buAutoNum type="arabicParenR"/>
            </a:pPr>
            <a:r>
              <a:rPr lang="en-US" dirty="0" smtClean="0"/>
              <a:t>Respond to the reflection questions. </a:t>
            </a:r>
          </a:p>
          <a:p>
            <a:pPr marL="494100" indent="-457200">
              <a:buAutoNum type="arabicParenR"/>
            </a:pPr>
            <a:r>
              <a:rPr lang="en-US" dirty="0" smtClean="0"/>
              <a:t>Complete the written response. </a:t>
            </a:r>
          </a:p>
          <a:p>
            <a:pPr marL="494100" indent="-457200">
              <a:buAutoNum type="arabicParenR"/>
            </a:pPr>
            <a:r>
              <a:rPr lang="en-US" dirty="0" smtClean="0"/>
              <a:t>Turn in your work.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646" y="1705707"/>
            <a:ext cx="3970058" cy="37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Work #3 – Due Thursday 9/22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8593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dirty="0" smtClean="0"/>
              <a:t>We (the world) are currently in the midst of a refugee crisis – that is, one of the biggest problems with refugees in history. Most of this crisis is due to a civil war </a:t>
            </a:r>
            <a:r>
              <a:rPr lang="en-US" dirty="0"/>
              <a:t>in Syria. As of February 2016, the United Nations </a:t>
            </a:r>
            <a:r>
              <a:rPr lang="en-US" dirty="0" smtClean="0"/>
              <a:t>has </a:t>
            </a:r>
            <a:r>
              <a:rPr lang="en-US" dirty="0"/>
              <a:t>identified 13.5 million Syrians requiring humanitarian assistance, of which 6.6 million are internally displaced within Syria, and over 4.8 million are refugees outside of </a:t>
            </a:r>
            <a:r>
              <a:rPr lang="en-US" dirty="0" smtClean="0"/>
              <a:t>Syria.</a:t>
            </a:r>
          </a:p>
          <a:p>
            <a:r>
              <a:rPr lang="en-US" dirty="0" smtClean="0"/>
              <a:t>Find and read </a:t>
            </a:r>
            <a:r>
              <a:rPr lang="en-US" u="sng" dirty="0" smtClean="0"/>
              <a:t>two</a:t>
            </a:r>
            <a:r>
              <a:rPr lang="en-US" dirty="0" smtClean="0"/>
              <a:t> articles about the current refugee crisis.  Compare and contrast the information from the two articles using a Venn diagram or a t-chart.  List a minimum of five salient points from each individual article and a minimum of two points that both articles share. </a:t>
            </a:r>
          </a:p>
          <a:p>
            <a:r>
              <a:rPr lang="en-US" dirty="0" smtClean="0"/>
              <a:t>Write a brief (3-4 sentence) reflection on what you think life is like right now for a Syrian and/or a refugee from Syria. </a:t>
            </a:r>
          </a:p>
          <a:p>
            <a:r>
              <a:rPr lang="en-US" dirty="0" smtClean="0"/>
              <a:t>Cite your articles in MLA format: </a:t>
            </a:r>
            <a:r>
              <a:rPr lang="en-US" dirty="0"/>
              <a:t>Author Last Name, First Name. “Title of Article.” </a:t>
            </a:r>
            <a:r>
              <a:rPr lang="en-US" i="1" dirty="0"/>
              <a:t>Name of Website. </a:t>
            </a:r>
            <a:r>
              <a:rPr lang="en-US" dirty="0"/>
              <a:t>Date Published.  Web.  Date Accessed.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8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37" y="2429607"/>
            <a:ext cx="10353762" cy="9704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Tuesday 9/20 Warm-Up: OPTIC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2874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0261" y="-70337"/>
            <a:ext cx="669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Tuesday 9/20 Warm-Up: OPTIC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4" y="0"/>
            <a:ext cx="12122896" cy="67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7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“Home” by </a:t>
            </a:r>
            <a:r>
              <a:rPr lang="en-US" sz="4400" dirty="0" err="1" smtClean="0"/>
              <a:t>Warsan</a:t>
            </a:r>
            <a:r>
              <a:rPr lang="en-US" sz="4400" dirty="0" smtClean="0"/>
              <a:t> Shire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 smtClean="0"/>
              <a:t>Read and annotate the poem “Home.” Things to annotate for: figurative language, sensory details, emotions, questions, comments that go through your mind, reactions, etc. </a:t>
            </a:r>
          </a:p>
          <a:p>
            <a:pPr marL="369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16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“Home” Questions – Answer on the back.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4100" indent="-457200">
              <a:buAutoNum type="arabicParenR"/>
            </a:pPr>
            <a:r>
              <a:rPr lang="en-US" sz="2400" dirty="0" smtClean="0"/>
              <a:t>Give 3 possible words that describe the tone. </a:t>
            </a:r>
          </a:p>
          <a:p>
            <a:pPr marL="494100" indent="-457200">
              <a:buAutoNum type="arabicParenR"/>
            </a:pPr>
            <a:r>
              <a:rPr lang="en-US" sz="2400" dirty="0" smtClean="0"/>
              <a:t>Give 3 possible words that describe the mood.</a:t>
            </a:r>
          </a:p>
          <a:p>
            <a:pPr marL="494100" indent="-457200">
              <a:buAutoNum type="arabicParenR"/>
            </a:pPr>
            <a:r>
              <a:rPr lang="en-US" sz="2400" dirty="0" smtClean="0"/>
              <a:t>What would you say is the author’s message/claim? </a:t>
            </a:r>
          </a:p>
          <a:p>
            <a:pPr marL="494100" indent="-457200">
              <a:buAutoNum type="arabicParenR"/>
            </a:pPr>
            <a:r>
              <a:rPr lang="en-US" sz="2400" dirty="0" smtClean="0"/>
              <a:t>How does the author use figurative language and sensory details to enhance the poem? </a:t>
            </a:r>
          </a:p>
          <a:p>
            <a:pPr marL="494100" indent="-457200">
              <a:buAutoNum type="arabicParenR"/>
            </a:pPr>
            <a:r>
              <a:rPr lang="en-US" sz="2400" dirty="0" smtClean="0"/>
              <a:t>What was the most powerful line or stanza, in your opinion? Why?</a:t>
            </a:r>
          </a:p>
          <a:p>
            <a:pPr marL="494100" indent="-457200">
              <a:buAutoNum type="arabicParenR"/>
            </a:pPr>
            <a:r>
              <a:rPr lang="en-US" sz="2400" dirty="0" smtClean="0"/>
              <a:t>According to the author, what does it mean to be a refugee?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748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2 Project –</a:t>
            </a:r>
            <a:br>
              <a:rPr lang="en-US" dirty="0" smtClean="0"/>
            </a:br>
            <a:r>
              <a:rPr lang="en-US" dirty="0" smtClean="0"/>
              <a:t>put yourself in someone else’s shoes.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08362"/>
            <a:ext cx="9905998" cy="4088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Step 1: Due by Thursday, September 22 </a:t>
            </a:r>
          </a:p>
          <a:p>
            <a:pPr marL="0" indent="0">
              <a:buNone/>
            </a:pPr>
            <a:r>
              <a:rPr lang="en-US" dirty="0" smtClean="0"/>
              <a:t>Step 2: Due by Thursday, October 6 </a:t>
            </a:r>
          </a:p>
          <a:p>
            <a:pPr marL="0" indent="0">
              <a:buNone/>
            </a:pPr>
            <a:r>
              <a:rPr lang="en-US" dirty="0" smtClean="0"/>
              <a:t>Step 3: Due by Thursday, October 6</a:t>
            </a:r>
          </a:p>
          <a:p>
            <a:pPr marL="0" indent="0">
              <a:buNone/>
            </a:pPr>
            <a:r>
              <a:rPr lang="en-US" dirty="0" smtClean="0"/>
              <a:t>Step 4: Due by Monday, October 10</a:t>
            </a:r>
          </a:p>
          <a:p>
            <a:pPr marL="0" indent="0">
              <a:buNone/>
            </a:pPr>
            <a:r>
              <a:rPr lang="en-US" dirty="0" smtClean="0"/>
              <a:t>Step 5: Due by Monday, October 17 </a:t>
            </a:r>
          </a:p>
          <a:p>
            <a:pPr marL="0" indent="0">
              <a:buNone/>
            </a:pPr>
            <a:r>
              <a:rPr lang="en-US" dirty="0" smtClean="0"/>
              <a:t>Step 6: Due by Monday, October 17 </a:t>
            </a:r>
          </a:p>
          <a:p>
            <a:pPr marL="0" indent="0">
              <a:buNone/>
            </a:pPr>
            <a:r>
              <a:rPr lang="en-US" dirty="0" smtClean="0"/>
              <a:t>Step 7: Due by Tuesday, October 18 </a:t>
            </a:r>
          </a:p>
          <a:p>
            <a:pPr marL="0" indent="0">
              <a:buNone/>
            </a:pPr>
            <a:r>
              <a:rPr lang="en-US" dirty="0" smtClean="0"/>
              <a:t>Step 8: Due by Tuesday, October 18 (Final Project Due 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04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2907</TotalTime>
  <Words>770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Calisto MT</vt:lpstr>
      <vt:lpstr>Courier New</vt:lpstr>
      <vt:lpstr>Trebuchet MS</vt:lpstr>
      <vt:lpstr>Wingdings 2</vt:lpstr>
      <vt:lpstr>Slate</vt:lpstr>
      <vt:lpstr>Monday 9/19 Warm-Up: Journal</vt:lpstr>
      <vt:lpstr>What does it mean to be a refugee?    Use your graphic organizer to track what you see, hear, feel, and a summary of each video. </vt:lpstr>
      <vt:lpstr>Humans of New York: Refugee Story </vt:lpstr>
      <vt:lpstr>Google Work #3 – Due Thursday 9/22</vt:lpstr>
      <vt:lpstr>Tuesday 9/20 Warm-Up: OPTIC </vt:lpstr>
      <vt:lpstr>PowerPoint Presentation</vt:lpstr>
      <vt:lpstr>“Home” by Warsan Shire</vt:lpstr>
      <vt:lpstr>“Home” Questions – Answer on the back.</vt:lpstr>
      <vt:lpstr>Unit 2 Project – put yourself in someone else’s shoes. </vt:lpstr>
      <vt:lpstr>Project Step 1 – due by this Thursday Write on notebook paper. </vt:lpstr>
      <vt:lpstr>Reminders</vt:lpstr>
      <vt:lpstr>Wednesday 9/21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9/18 Warm-Up: Journal</dc:title>
  <dc:creator>Alexandra Yeganegi</dc:creator>
  <cp:lastModifiedBy>Alexandra Yeganegi</cp:lastModifiedBy>
  <cp:revision>27</cp:revision>
  <dcterms:created xsi:type="dcterms:W3CDTF">2016-09-13T13:00:40Z</dcterms:created>
  <dcterms:modified xsi:type="dcterms:W3CDTF">2016-09-16T15:23:16Z</dcterms:modified>
</cp:coreProperties>
</file>