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8" r:id="rId3"/>
    <p:sldId id="257" r:id="rId4"/>
    <p:sldId id="259" r:id="rId5"/>
    <p:sldId id="258" r:id="rId6"/>
    <p:sldId id="260" r:id="rId7"/>
    <p:sldId id="261" r:id="rId8"/>
    <p:sldId id="272" r:id="rId9"/>
    <p:sldId id="262" r:id="rId10"/>
    <p:sldId id="263" r:id="rId11"/>
    <p:sldId id="264" r:id="rId12"/>
    <p:sldId id="265" r:id="rId13"/>
    <p:sldId id="273" r:id="rId14"/>
    <p:sldId id="266" r:id="rId15"/>
    <p:sldId id="267" r:id="rId16"/>
    <p:sldId id="271" r:id="rId17"/>
    <p:sldId id="269"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2AED8E5B-0D98-4FE1-9B26-D1041E3A89F9}" type="datetimeFigureOut">
              <a:rPr lang="en-US" dirty="0"/>
              <a:t>8/25/2016</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4159CD-DA3A-463F-AFEF-A68838A6859B}" type="datetimeFigureOut">
              <a:rPr lang="en-US" dirty="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12A925-E007-46C2-84AB-35EE10DCAD39}" type="datetimeFigureOut">
              <a:rPr lang="en-US" dirty="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3C2DCB-466C-4061-8D51-D3254DD77FA1}" type="datetimeFigureOut">
              <a:rPr lang="en-US" dirty="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8642357F-39F6-401C-9FF8-3072724998F3}" type="datetimeFigureOut">
              <a:rPr lang="en-US" dirty="0"/>
              <a:t>8/25/2016</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5DB09B-D413-414E-B13F-B1984CD8FF65}" type="datetimeFigureOut">
              <a:rPr lang="en-US" dirty="0"/>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38F992-55E7-4B2D-A6F1-8C9243CBFE1B}" type="datetimeFigureOut">
              <a:rPr lang="en-US" dirty="0"/>
              <a:t>8/25/2016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0298110-BAA6-4256-A2E5-BB66A47D2616}" type="datetimeFigureOut">
              <a:rPr lang="en-US" dirty="0"/>
              <a:t>8/25/2016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03892-3343-4E4E-B81B-70A099359AD2}" type="datetimeFigureOut">
              <a:rPr lang="en-US" dirty="0"/>
              <a:t>8/25/2016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00232F85-D33A-46AF-9088-5A7400C1018E}" type="datetimeFigureOut">
              <a:rPr lang="en-US" dirty="0"/>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3EB3A624-F501-46A9-B8CA-4949E24E27C8}" type="datetimeFigureOut">
              <a:rPr lang="en-US" dirty="0"/>
              <a:t>8/25/2016</a:t>
            </a:fld>
            <a:endParaRPr lang="en-US" dirty="0"/>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en-US" dirty="0"/>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0C4D3C1-679D-44D8-8A9C-D402CE4EF569}" type="datetimeFigureOut">
              <a:rPr lang="en-US" dirty="0"/>
              <a:t>8/25/2016</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Monday Warm-Up </a:t>
            </a:r>
            <a:endParaRPr lang="en-US" dirty="0"/>
          </a:p>
        </p:txBody>
      </p:sp>
      <p:sp>
        <p:nvSpPr>
          <p:cNvPr id="5" name="Content Placeholder 4"/>
          <p:cNvSpPr>
            <a:spLocks noGrp="1"/>
          </p:cNvSpPr>
          <p:nvPr>
            <p:ph idx="1"/>
          </p:nvPr>
        </p:nvSpPr>
        <p:spPr/>
        <p:txBody>
          <a:bodyPr/>
          <a:lstStyle/>
          <a:p>
            <a:r>
              <a:rPr lang="en-US" sz="2800" dirty="0" smtClean="0"/>
              <a:t>Use the handout that says “Unit 1 Project Self-Assessment” to grade your own project.  You MUST provide a comment for each part.  </a:t>
            </a:r>
          </a:p>
          <a:p>
            <a:endParaRPr lang="en-US" sz="2800" dirty="0"/>
          </a:p>
          <a:p>
            <a:r>
              <a:rPr lang="en-US" sz="2800" dirty="0" smtClean="0"/>
              <a:t>REMINDER:  If you have not already submitted your completed and published website to my blog, you have until 3:30 pm today.  I will be pulling all of the URLs at 3:31.  (And no, you can’t do it during class.) </a:t>
            </a:r>
          </a:p>
          <a:p>
            <a:endParaRPr lang="en-US" dirty="0"/>
          </a:p>
          <a:p>
            <a:pPr marL="0" indent="0">
              <a:buNone/>
            </a:pPr>
            <a:endParaRPr lang="en-US" dirty="0" smtClean="0"/>
          </a:p>
        </p:txBody>
      </p:sp>
    </p:spTree>
    <p:extLst>
      <p:ext uri="{BB962C8B-B14F-4D97-AF65-F5344CB8AC3E}">
        <p14:creationId xmlns:p14="http://schemas.microsoft.com/office/powerpoint/2010/main" val="2634713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1 Review Activity </a:t>
            </a:r>
            <a:endParaRPr lang="en-US" dirty="0"/>
          </a:p>
        </p:txBody>
      </p:sp>
      <p:sp>
        <p:nvSpPr>
          <p:cNvPr id="3" name="Content Placeholder 2"/>
          <p:cNvSpPr>
            <a:spLocks noGrp="1"/>
          </p:cNvSpPr>
          <p:nvPr>
            <p:ph idx="1"/>
          </p:nvPr>
        </p:nvSpPr>
        <p:spPr/>
        <p:txBody>
          <a:bodyPr>
            <a:noAutofit/>
          </a:bodyPr>
          <a:lstStyle/>
          <a:p>
            <a:r>
              <a:rPr lang="en-US" sz="2400" dirty="0" smtClean="0"/>
              <a:t>Each group needs one piece of butcher paper. </a:t>
            </a:r>
          </a:p>
          <a:p>
            <a:endParaRPr lang="en-US" sz="2400" dirty="0"/>
          </a:p>
          <a:p>
            <a:r>
              <a:rPr lang="en-US" sz="2400" dirty="0" smtClean="0"/>
              <a:t>Create a poster that reviews all the key information about your assigned topic. </a:t>
            </a:r>
          </a:p>
          <a:p>
            <a:pPr lvl="1"/>
            <a:r>
              <a:rPr lang="en-US" sz="2000" dirty="0" smtClean="0"/>
              <a:t>Topic</a:t>
            </a:r>
          </a:p>
          <a:p>
            <a:pPr lvl="1"/>
            <a:r>
              <a:rPr lang="en-US" sz="2000" dirty="0" smtClean="0"/>
              <a:t>Definition (if applicable) </a:t>
            </a:r>
          </a:p>
          <a:p>
            <a:pPr lvl="1"/>
            <a:r>
              <a:rPr lang="en-US" sz="2000" dirty="0" smtClean="0"/>
              <a:t>Examples from what we have read/watched/discuss</a:t>
            </a:r>
          </a:p>
          <a:p>
            <a:pPr lvl="1"/>
            <a:r>
              <a:rPr lang="en-US" sz="2000" dirty="0" smtClean="0"/>
              <a:t>Visual Aid</a:t>
            </a:r>
          </a:p>
          <a:p>
            <a:pPr lvl="1"/>
            <a:r>
              <a:rPr lang="en-US" sz="2000" dirty="0" smtClean="0"/>
              <a:t>Any other information you think is important! </a:t>
            </a:r>
            <a:endParaRPr lang="en-US" sz="2000" dirty="0"/>
          </a:p>
        </p:txBody>
      </p:sp>
    </p:spTree>
    <p:extLst>
      <p:ext uri="{BB962C8B-B14F-4D97-AF65-F5344CB8AC3E}">
        <p14:creationId xmlns:p14="http://schemas.microsoft.com/office/powerpoint/2010/main" val="2844934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1 Review Gallery Walk </a:t>
            </a:r>
            <a:endParaRPr lang="en-US" dirty="0"/>
          </a:p>
        </p:txBody>
      </p:sp>
      <p:sp>
        <p:nvSpPr>
          <p:cNvPr id="3" name="Content Placeholder 2"/>
          <p:cNvSpPr>
            <a:spLocks noGrp="1"/>
          </p:cNvSpPr>
          <p:nvPr>
            <p:ph idx="1"/>
          </p:nvPr>
        </p:nvSpPr>
        <p:spPr/>
        <p:txBody>
          <a:bodyPr>
            <a:normAutofit lnSpcReduction="10000"/>
          </a:bodyPr>
          <a:lstStyle/>
          <a:p>
            <a:r>
              <a:rPr lang="en-US" sz="4000" dirty="0" smtClean="0"/>
              <a:t>Use the graphic organizer to take notes on each topic.  </a:t>
            </a:r>
          </a:p>
          <a:p>
            <a:pPr marL="0" indent="0">
              <a:buNone/>
            </a:pPr>
            <a:endParaRPr lang="en-US" sz="4000" dirty="0" smtClean="0"/>
          </a:p>
          <a:p>
            <a:r>
              <a:rPr lang="en-US" sz="4000" dirty="0" smtClean="0"/>
              <a:t>Hopefully you remember most of this, but definitely use it to review anything you don’t remember! </a:t>
            </a:r>
            <a:endParaRPr lang="en-US" sz="4000" dirty="0"/>
          </a:p>
        </p:txBody>
      </p:sp>
    </p:spTree>
    <p:extLst>
      <p:ext uri="{BB962C8B-B14F-4D97-AF65-F5344CB8AC3E}">
        <p14:creationId xmlns:p14="http://schemas.microsoft.com/office/powerpoint/2010/main" val="1112816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Thursday: Unit 1 Writing Assessment</a:t>
            </a:r>
            <a:endParaRPr lang="en-US" dirty="0"/>
          </a:p>
        </p:txBody>
      </p:sp>
      <p:sp>
        <p:nvSpPr>
          <p:cNvPr id="3" name="Content Placeholder 2"/>
          <p:cNvSpPr>
            <a:spLocks noGrp="1"/>
          </p:cNvSpPr>
          <p:nvPr>
            <p:ph idx="1"/>
          </p:nvPr>
        </p:nvSpPr>
        <p:spPr/>
        <p:txBody>
          <a:bodyPr>
            <a:noAutofit/>
          </a:bodyPr>
          <a:lstStyle/>
          <a:p>
            <a:r>
              <a:rPr lang="en-US" sz="2000" dirty="0" smtClean="0"/>
              <a:t>Test Grade (weighted two times) </a:t>
            </a:r>
          </a:p>
          <a:p>
            <a:endParaRPr lang="en-US" sz="2000" dirty="0"/>
          </a:p>
          <a:p>
            <a:r>
              <a:rPr lang="en-US" sz="2000" dirty="0" smtClean="0"/>
              <a:t>You will have to answer each of the four essential questions for this unit.  </a:t>
            </a:r>
          </a:p>
          <a:p>
            <a:endParaRPr lang="en-US" sz="2000" dirty="0"/>
          </a:p>
          <a:p>
            <a:r>
              <a:rPr lang="en-US" sz="2000" dirty="0" smtClean="0"/>
              <a:t>Each answer must include specific examples and textual evidence to support your opinion.  </a:t>
            </a:r>
          </a:p>
          <a:p>
            <a:endParaRPr lang="en-US" sz="2000" dirty="0"/>
          </a:p>
          <a:p>
            <a:r>
              <a:rPr lang="en-US" sz="2000" dirty="0" smtClean="0"/>
              <a:t>This is open notes; you are allowed to use </a:t>
            </a:r>
            <a:r>
              <a:rPr lang="en-US" sz="2000" u="sng" dirty="0" smtClean="0"/>
              <a:t>your</a:t>
            </a:r>
            <a:r>
              <a:rPr lang="en-US" sz="2000" dirty="0" smtClean="0"/>
              <a:t> texts, handouts, notes, journals, etc. </a:t>
            </a:r>
            <a:r>
              <a:rPr lang="en-US" sz="2000" dirty="0" smtClean="0">
                <a:sym typeface="Wingdings" panose="05000000000000000000" pitchFamily="2" charset="2"/>
              </a:rPr>
              <a:t> make sure you have them organized! </a:t>
            </a:r>
            <a:endParaRPr lang="en-US" sz="2000" dirty="0"/>
          </a:p>
        </p:txBody>
      </p:sp>
    </p:spTree>
    <p:extLst>
      <p:ext uri="{BB962C8B-B14F-4D97-AF65-F5344CB8AC3E}">
        <p14:creationId xmlns:p14="http://schemas.microsoft.com/office/powerpoint/2010/main" val="2777100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0370" y="228526"/>
            <a:ext cx="10058400" cy="970546"/>
          </a:xfrm>
        </p:spPr>
        <p:txBody>
          <a:bodyPr>
            <a:normAutofit/>
          </a:bodyPr>
          <a:lstStyle/>
          <a:p>
            <a:r>
              <a:rPr lang="en-US" sz="3200" dirty="0" smtClean="0"/>
              <a:t>Unit 1 Vocab: Alternate Assessment</a:t>
            </a:r>
            <a:endParaRPr lang="en-US" sz="3200" dirty="0"/>
          </a:p>
        </p:txBody>
      </p:sp>
      <p:sp>
        <p:nvSpPr>
          <p:cNvPr id="3" name="Content Placeholder 2"/>
          <p:cNvSpPr>
            <a:spLocks noGrp="1"/>
          </p:cNvSpPr>
          <p:nvPr>
            <p:ph idx="1"/>
          </p:nvPr>
        </p:nvSpPr>
        <p:spPr>
          <a:xfrm>
            <a:off x="661358" y="1292236"/>
            <a:ext cx="10967049" cy="4979167"/>
          </a:xfrm>
        </p:spPr>
        <p:txBody>
          <a:bodyPr>
            <a:noAutofit/>
          </a:bodyPr>
          <a:lstStyle/>
          <a:p>
            <a:pPr marL="0" indent="0">
              <a:buNone/>
            </a:pPr>
            <a:r>
              <a:rPr lang="en-US" sz="2200" dirty="0" smtClean="0"/>
              <a:t>Redeem yourself if you weren’t happy with your grade on the quiz. </a:t>
            </a:r>
          </a:p>
          <a:p>
            <a:pPr marL="0" indent="0">
              <a:buNone/>
            </a:pPr>
            <a:r>
              <a:rPr lang="en-US" sz="2200" dirty="0" smtClean="0"/>
              <a:t>Due by Friday 9/2 </a:t>
            </a:r>
          </a:p>
          <a:p>
            <a:endParaRPr lang="en-US" sz="2200" dirty="0"/>
          </a:p>
          <a:p>
            <a:r>
              <a:rPr lang="en-US" sz="2200" dirty="0" smtClean="0"/>
              <a:t>Create a vocabulary study guide with </a:t>
            </a:r>
            <a:r>
              <a:rPr lang="en-US" sz="2200" u="sng" dirty="0" smtClean="0"/>
              <a:t>a minimum of 10 terms </a:t>
            </a:r>
            <a:r>
              <a:rPr lang="en-US" sz="2200" dirty="0" smtClean="0"/>
              <a:t>from this unit.  Each term must have a </a:t>
            </a:r>
            <a:r>
              <a:rPr lang="en-US" sz="2200" u="sng" dirty="0" smtClean="0"/>
              <a:t>definition or explanation</a:t>
            </a:r>
            <a:r>
              <a:rPr lang="en-US" sz="2200" dirty="0" smtClean="0"/>
              <a:t>, </a:t>
            </a:r>
            <a:r>
              <a:rPr lang="en-US" sz="2200" u="sng" dirty="0" smtClean="0"/>
              <a:t>at least one example </a:t>
            </a:r>
            <a:r>
              <a:rPr lang="en-US" sz="2200" dirty="0" smtClean="0"/>
              <a:t>of the term OR a sentence that connects the term to what we learned in Unit 1, and a </a:t>
            </a:r>
            <a:r>
              <a:rPr lang="en-US" sz="2200" u="sng" dirty="0" smtClean="0"/>
              <a:t>visual</a:t>
            </a:r>
            <a:r>
              <a:rPr lang="en-US" sz="2200" dirty="0" smtClean="0"/>
              <a:t>. </a:t>
            </a:r>
          </a:p>
          <a:p>
            <a:pPr marL="0" indent="0">
              <a:buNone/>
            </a:pPr>
            <a:endParaRPr lang="en-US" sz="2200" dirty="0"/>
          </a:p>
          <a:p>
            <a:r>
              <a:rPr lang="en-US" sz="2200" dirty="0" smtClean="0"/>
              <a:t>If you complete the assignment as directed, you may earn back 50% of the points you lost. </a:t>
            </a:r>
            <a:r>
              <a:rPr lang="en-US" sz="2200" u="sng" dirty="0" smtClean="0"/>
              <a:t>INCOMPLETE WORK OR WORK THAT DOES NOT FOLLOW THESE DIRECTIONS WILL NOT BE GRADED. </a:t>
            </a:r>
          </a:p>
          <a:p>
            <a:pPr marL="0" indent="0">
              <a:buNone/>
            </a:pPr>
            <a:r>
              <a:rPr lang="en-US" sz="2200" dirty="0" smtClean="0"/>
              <a:t>Example:  If you scored a 50 on the quiz, and you do this, you re-earned a 75. </a:t>
            </a:r>
          </a:p>
          <a:p>
            <a:pPr marL="0" indent="0">
              <a:buNone/>
            </a:pPr>
            <a:r>
              <a:rPr lang="en-US" sz="2200" dirty="0" smtClean="0"/>
              <a:t>. </a:t>
            </a:r>
            <a:endParaRPr lang="en-US" sz="2200" dirty="0"/>
          </a:p>
        </p:txBody>
      </p:sp>
    </p:spTree>
    <p:extLst>
      <p:ext uri="{BB962C8B-B14F-4D97-AF65-F5344CB8AC3E}">
        <p14:creationId xmlns:p14="http://schemas.microsoft.com/office/powerpoint/2010/main" val="3144233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 Warm-Up</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Get your student folder out of the crate. </a:t>
            </a:r>
          </a:p>
          <a:p>
            <a:r>
              <a:rPr lang="en-US" sz="3200" dirty="0" smtClean="0"/>
              <a:t>Review all your graded work. </a:t>
            </a:r>
          </a:p>
          <a:p>
            <a:r>
              <a:rPr lang="en-US" sz="3200" dirty="0" smtClean="0"/>
              <a:t>Fill out the Grade Reflection handout. </a:t>
            </a:r>
          </a:p>
          <a:p>
            <a:r>
              <a:rPr lang="en-US" sz="3200" dirty="0" smtClean="0"/>
              <a:t>Put all of your graded work into your Unit 1 Tab or Folder.  You are responsible for keeping up with this work for the rest of the semester! </a:t>
            </a:r>
          </a:p>
          <a:p>
            <a:r>
              <a:rPr lang="en-US" sz="3200" dirty="0" smtClean="0"/>
              <a:t>Take your Grade Reflection handout home and get it signed by your parent/guardian. </a:t>
            </a:r>
            <a:endParaRPr lang="en-US" sz="3200" dirty="0"/>
          </a:p>
        </p:txBody>
      </p:sp>
    </p:spTree>
    <p:extLst>
      <p:ext uri="{BB962C8B-B14F-4D97-AF65-F5344CB8AC3E}">
        <p14:creationId xmlns:p14="http://schemas.microsoft.com/office/powerpoint/2010/main" val="2823495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174" y="351956"/>
            <a:ext cx="10058400" cy="1371600"/>
          </a:xfrm>
        </p:spPr>
        <p:txBody>
          <a:bodyPr/>
          <a:lstStyle/>
          <a:p>
            <a:r>
              <a:rPr lang="en-US" dirty="0" smtClean="0"/>
              <a:t>Unit 1 Writing Assessment</a:t>
            </a:r>
            <a:endParaRPr lang="en-US" dirty="0"/>
          </a:p>
        </p:txBody>
      </p:sp>
      <p:sp>
        <p:nvSpPr>
          <p:cNvPr id="3" name="Content Placeholder 2"/>
          <p:cNvSpPr>
            <a:spLocks noGrp="1"/>
          </p:cNvSpPr>
          <p:nvPr>
            <p:ph idx="1"/>
          </p:nvPr>
        </p:nvSpPr>
        <p:spPr>
          <a:xfrm>
            <a:off x="963283" y="1723556"/>
            <a:ext cx="10058400" cy="4625485"/>
          </a:xfrm>
        </p:spPr>
        <p:txBody>
          <a:bodyPr>
            <a:normAutofit/>
          </a:bodyPr>
          <a:lstStyle/>
          <a:p>
            <a:r>
              <a:rPr lang="en-US" sz="2000" dirty="0" smtClean="0"/>
              <a:t>Respond thoroughly (</a:t>
            </a:r>
            <a:r>
              <a:rPr lang="en-US" sz="2000" u="sng" dirty="0" smtClean="0"/>
              <a:t>one well-developed paragraph of at least 8 sentences</a:t>
            </a:r>
            <a:r>
              <a:rPr lang="en-US" sz="2000" dirty="0" smtClean="0"/>
              <a:t>) to each essential question for this unit.  </a:t>
            </a:r>
          </a:p>
          <a:p>
            <a:endParaRPr lang="en-US" sz="2000" dirty="0"/>
          </a:p>
          <a:p>
            <a:r>
              <a:rPr lang="en-US" sz="2000" dirty="0" smtClean="0"/>
              <a:t>Include at least three specific examples/pieces of textual evidence for each response.  Put quotes inside quotation marks and put the author’s name in parentheses at the end.  Example: “My papa’s hair is like a broom” (Cisneros).  </a:t>
            </a:r>
            <a:r>
              <a:rPr lang="en-US" sz="2000" u="sng" dirty="0" smtClean="0"/>
              <a:t>You will lose points if this is missing.  </a:t>
            </a:r>
          </a:p>
          <a:p>
            <a:endParaRPr lang="en-US" sz="2000" dirty="0"/>
          </a:p>
          <a:p>
            <a:r>
              <a:rPr lang="en-US" sz="2000" dirty="0" smtClean="0"/>
              <a:t>As long as you support your answer with evidence, and it makes sense based on what we have been learning, then your answer should be correct. </a:t>
            </a:r>
          </a:p>
          <a:p>
            <a:pPr marL="0" indent="0">
              <a:buNone/>
            </a:pPr>
            <a:endParaRPr lang="en-US" sz="2000" dirty="0"/>
          </a:p>
          <a:p>
            <a:r>
              <a:rPr lang="en-US" sz="2000" dirty="0" smtClean="0"/>
              <a:t>You MUST write in complete sentences.  </a:t>
            </a:r>
            <a:r>
              <a:rPr lang="en-US" sz="2000" u="sng" dirty="0" smtClean="0"/>
              <a:t>You will lose points if you do not. </a:t>
            </a:r>
          </a:p>
        </p:txBody>
      </p:sp>
    </p:spTree>
    <p:extLst>
      <p:ext uri="{BB962C8B-B14F-4D97-AF65-F5344CB8AC3E}">
        <p14:creationId xmlns:p14="http://schemas.microsoft.com/office/powerpoint/2010/main" val="2349526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Reminders</a:t>
            </a:r>
            <a:endParaRPr lang="en-US" dirty="0"/>
          </a:p>
        </p:txBody>
      </p:sp>
      <p:sp>
        <p:nvSpPr>
          <p:cNvPr id="3" name="Content Placeholder 2"/>
          <p:cNvSpPr>
            <a:spLocks noGrp="1"/>
          </p:cNvSpPr>
          <p:nvPr>
            <p:ph idx="1"/>
          </p:nvPr>
        </p:nvSpPr>
        <p:spPr/>
        <p:txBody>
          <a:bodyPr>
            <a:noAutofit/>
          </a:bodyPr>
          <a:lstStyle/>
          <a:p>
            <a:r>
              <a:rPr lang="en-US" sz="2800" dirty="0" smtClean="0"/>
              <a:t>Your Grade Reflection needs to be signed and turned in.  </a:t>
            </a:r>
          </a:p>
          <a:p>
            <a:endParaRPr lang="en-US" sz="2800" dirty="0"/>
          </a:p>
          <a:p>
            <a:r>
              <a:rPr lang="en-US" sz="2800" dirty="0" smtClean="0"/>
              <a:t>Your Vocabulary Alternate Assessment is due tomorrow, no exceptions.  This will not be accepted as late work, even if you are absent.  </a:t>
            </a:r>
            <a:r>
              <a:rPr lang="en-US" sz="2800" dirty="0"/>
              <a:t> </a:t>
            </a:r>
            <a:r>
              <a:rPr lang="en-US" sz="2800" dirty="0" smtClean="0"/>
              <a:t>You may email it to me if you find that you are not at school. </a:t>
            </a:r>
            <a:endParaRPr lang="en-US" sz="2800" dirty="0"/>
          </a:p>
        </p:txBody>
      </p:sp>
    </p:spTree>
    <p:extLst>
      <p:ext uri="{BB962C8B-B14F-4D97-AF65-F5344CB8AC3E}">
        <p14:creationId xmlns:p14="http://schemas.microsoft.com/office/powerpoint/2010/main" val="2529078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 Warm-Up</a:t>
            </a:r>
            <a:endParaRPr lang="en-US" dirty="0"/>
          </a:p>
        </p:txBody>
      </p:sp>
      <p:sp>
        <p:nvSpPr>
          <p:cNvPr id="3" name="Content Placeholder 2"/>
          <p:cNvSpPr>
            <a:spLocks noGrp="1"/>
          </p:cNvSpPr>
          <p:nvPr>
            <p:ph idx="1"/>
          </p:nvPr>
        </p:nvSpPr>
        <p:spPr/>
        <p:txBody>
          <a:bodyPr>
            <a:normAutofit/>
          </a:bodyPr>
          <a:lstStyle/>
          <a:p>
            <a:r>
              <a:rPr lang="en-US" sz="4000" dirty="0" smtClean="0"/>
              <a:t>Please fill out the half sheet of paper entitled “Unit 1 Feedback.”  </a:t>
            </a:r>
          </a:p>
          <a:p>
            <a:endParaRPr lang="en-US" sz="4000" dirty="0"/>
          </a:p>
          <a:p>
            <a:r>
              <a:rPr lang="en-US" sz="4000" dirty="0" smtClean="0"/>
              <a:t>Put it in the box when you are done. </a:t>
            </a:r>
            <a:endParaRPr lang="en-US" sz="4000" dirty="0"/>
          </a:p>
        </p:txBody>
      </p:sp>
    </p:spTree>
    <p:extLst>
      <p:ext uri="{BB962C8B-B14F-4D97-AF65-F5344CB8AC3E}">
        <p14:creationId xmlns:p14="http://schemas.microsoft.com/office/powerpoint/2010/main" val="3077102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Benchmark #1 </a:t>
            </a:r>
            <a:endParaRPr lang="en-US" dirty="0"/>
          </a:p>
        </p:txBody>
      </p:sp>
      <p:sp>
        <p:nvSpPr>
          <p:cNvPr id="3" name="Content Placeholder 2"/>
          <p:cNvSpPr>
            <a:spLocks noGrp="1"/>
          </p:cNvSpPr>
          <p:nvPr>
            <p:ph idx="1"/>
          </p:nvPr>
        </p:nvSpPr>
        <p:spPr/>
        <p:txBody>
          <a:bodyPr>
            <a:noAutofit/>
          </a:bodyPr>
          <a:lstStyle/>
          <a:p>
            <a:r>
              <a:rPr lang="en-US" sz="2800" dirty="0" smtClean="0"/>
              <a:t>Read the passage.   Feel free to annotate or mark on it if it helps you. </a:t>
            </a:r>
          </a:p>
          <a:p>
            <a:pPr marL="0" indent="0">
              <a:buNone/>
            </a:pPr>
            <a:endParaRPr lang="en-US" sz="2800" dirty="0"/>
          </a:p>
          <a:p>
            <a:r>
              <a:rPr lang="en-US" sz="2800" dirty="0" smtClean="0"/>
              <a:t>Answer the multiple choice questions ON THE SCANTRON.  Use a pencil! </a:t>
            </a:r>
          </a:p>
          <a:p>
            <a:endParaRPr lang="en-US" sz="2800" dirty="0"/>
          </a:p>
          <a:p>
            <a:r>
              <a:rPr lang="en-US" sz="2800" dirty="0" smtClean="0"/>
              <a:t>Complete the writing prompt which is on the back of the passage. </a:t>
            </a:r>
            <a:endParaRPr lang="en-US" sz="2800" dirty="0"/>
          </a:p>
        </p:txBody>
      </p:sp>
    </p:spTree>
    <p:extLst>
      <p:ext uri="{BB962C8B-B14F-4D97-AF65-F5344CB8AC3E}">
        <p14:creationId xmlns:p14="http://schemas.microsoft.com/office/powerpoint/2010/main" val="918230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0370" y="228526"/>
            <a:ext cx="10058400" cy="970546"/>
          </a:xfrm>
        </p:spPr>
        <p:txBody>
          <a:bodyPr>
            <a:normAutofit/>
          </a:bodyPr>
          <a:lstStyle/>
          <a:p>
            <a:r>
              <a:rPr lang="en-US" sz="3200" dirty="0" smtClean="0"/>
              <a:t>Unit 1 Vocab: Alternate Assessment</a:t>
            </a:r>
            <a:endParaRPr lang="en-US" sz="3200" dirty="0"/>
          </a:p>
        </p:txBody>
      </p:sp>
      <p:sp>
        <p:nvSpPr>
          <p:cNvPr id="3" name="Content Placeholder 2"/>
          <p:cNvSpPr>
            <a:spLocks noGrp="1"/>
          </p:cNvSpPr>
          <p:nvPr>
            <p:ph idx="1"/>
          </p:nvPr>
        </p:nvSpPr>
        <p:spPr>
          <a:xfrm>
            <a:off x="661358" y="1292236"/>
            <a:ext cx="10967049" cy="4979167"/>
          </a:xfrm>
        </p:spPr>
        <p:txBody>
          <a:bodyPr>
            <a:noAutofit/>
          </a:bodyPr>
          <a:lstStyle/>
          <a:p>
            <a:pPr marL="0" indent="0">
              <a:buNone/>
            </a:pPr>
            <a:r>
              <a:rPr lang="en-US" sz="2200" dirty="0" smtClean="0"/>
              <a:t>Redeem yourself if you weren’t happy with your grade on the quiz. </a:t>
            </a:r>
          </a:p>
          <a:p>
            <a:pPr marL="0" indent="0">
              <a:buNone/>
            </a:pPr>
            <a:r>
              <a:rPr lang="en-US" sz="2200" dirty="0" smtClean="0"/>
              <a:t>Due by Friday 9/2 </a:t>
            </a:r>
          </a:p>
          <a:p>
            <a:endParaRPr lang="en-US" sz="2200" dirty="0"/>
          </a:p>
          <a:p>
            <a:r>
              <a:rPr lang="en-US" sz="2200" dirty="0" smtClean="0"/>
              <a:t>Create a vocabulary study guide with </a:t>
            </a:r>
            <a:r>
              <a:rPr lang="en-US" sz="2200" u="sng" dirty="0" smtClean="0"/>
              <a:t>a minimum of 10 terms </a:t>
            </a:r>
            <a:r>
              <a:rPr lang="en-US" sz="2200" dirty="0" smtClean="0"/>
              <a:t>from this unit.  Each term must have a </a:t>
            </a:r>
            <a:r>
              <a:rPr lang="en-US" sz="2200" u="sng" dirty="0" smtClean="0"/>
              <a:t>definition or explanation</a:t>
            </a:r>
            <a:r>
              <a:rPr lang="en-US" sz="2200" dirty="0" smtClean="0"/>
              <a:t>, </a:t>
            </a:r>
            <a:r>
              <a:rPr lang="en-US" sz="2200" u="sng" dirty="0" smtClean="0"/>
              <a:t>at least one example </a:t>
            </a:r>
            <a:r>
              <a:rPr lang="en-US" sz="2200" dirty="0" smtClean="0"/>
              <a:t>of the term OR a sentence that connects the term to what we learned in Unit 1, and a </a:t>
            </a:r>
            <a:r>
              <a:rPr lang="en-US" sz="2200" u="sng" dirty="0" smtClean="0"/>
              <a:t>visual</a:t>
            </a:r>
            <a:r>
              <a:rPr lang="en-US" sz="2200" dirty="0" smtClean="0"/>
              <a:t>. </a:t>
            </a:r>
          </a:p>
          <a:p>
            <a:pPr marL="0" indent="0">
              <a:buNone/>
            </a:pPr>
            <a:endParaRPr lang="en-US" sz="2200" dirty="0"/>
          </a:p>
          <a:p>
            <a:r>
              <a:rPr lang="en-US" sz="2200" dirty="0" smtClean="0"/>
              <a:t>If you complete the assignment as directed, you may earn back 50% of the points you lost. </a:t>
            </a:r>
            <a:r>
              <a:rPr lang="en-US" sz="2200" u="sng" dirty="0" smtClean="0"/>
              <a:t>INCOMPLETE WORK OR WORK THAT DOES NOT FOLLOW THESE DIRECTIONS WILL NOT BE GRADED. </a:t>
            </a:r>
          </a:p>
          <a:p>
            <a:pPr marL="0" indent="0">
              <a:buNone/>
            </a:pPr>
            <a:r>
              <a:rPr lang="en-US" sz="2200" dirty="0" smtClean="0"/>
              <a:t>Example:  If you scored a 50 on the quiz, and you do this, you re-earned a 75. </a:t>
            </a:r>
          </a:p>
          <a:p>
            <a:pPr marL="0" indent="0">
              <a:buNone/>
            </a:pPr>
            <a:r>
              <a:rPr lang="en-US" sz="2200" dirty="0" smtClean="0"/>
              <a:t>. </a:t>
            </a:r>
            <a:endParaRPr lang="en-US" sz="2200" dirty="0"/>
          </a:p>
        </p:txBody>
      </p:sp>
    </p:spTree>
    <p:extLst>
      <p:ext uri="{BB962C8B-B14F-4D97-AF65-F5344CB8AC3E}">
        <p14:creationId xmlns:p14="http://schemas.microsoft.com/office/powerpoint/2010/main" val="30132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260" y="395090"/>
            <a:ext cx="10058400" cy="1371600"/>
          </a:xfrm>
        </p:spPr>
        <p:txBody>
          <a:bodyPr/>
          <a:lstStyle/>
          <a:p>
            <a:r>
              <a:rPr lang="en-US" dirty="0" smtClean="0"/>
              <a:t>Project Presentations</a:t>
            </a:r>
            <a:endParaRPr lang="en-US" dirty="0"/>
          </a:p>
        </p:txBody>
      </p:sp>
      <p:sp>
        <p:nvSpPr>
          <p:cNvPr id="3" name="Content Placeholder 2"/>
          <p:cNvSpPr>
            <a:spLocks noGrp="1"/>
          </p:cNvSpPr>
          <p:nvPr>
            <p:ph idx="1"/>
          </p:nvPr>
        </p:nvSpPr>
        <p:spPr>
          <a:xfrm>
            <a:off x="695864" y="1438886"/>
            <a:ext cx="10058400" cy="3931920"/>
          </a:xfrm>
        </p:spPr>
        <p:txBody>
          <a:bodyPr>
            <a:noAutofit/>
          </a:bodyPr>
          <a:lstStyle/>
          <a:p>
            <a:r>
              <a:rPr lang="en-US" sz="2400" dirty="0" smtClean="0"/>
              <a:t>Everyone must read one piece from your project. </a:t>
            </a:r>
          </a:p>
          <a:p>
            <a:pPr marL="0" indent="0">
              <a:buNone/>
            </a:pPr>
            <a:endParaRPr lang="en-US" sz="2400" dirty="0"/>
          </a:p>
          <a:p>
            <a:r>
              <a:rPr lang="en-US" sz="2400" dirty="0" smtClean="0"/>
              <a:t>Presenter Tips:  Project your voice!  Make eye contact with your audience.  Use good posture and body language.  Take questions at the end.  Introduce yourself before you start.  Say thank you at the end. </a:t>
            </a:r>
          </a:p>
          <a:p>
            <a:endParaRPr lang="en-US" sz="2400" dirty="0"/>
          </a:p>
          <a:p>
            <a:r>
              <a:rPr lang="en-US" sz="2400" dirty="0" smtClean="0"/>
              <a:t>Audience Tips:  Remain quiet and attentive during each presentation.  Applaud/Snap at the end of the presentation.  Do not interrupt the presenter with questions or comments; save them for the end.  Fill out your graphic organizer. </a:t>
            </a:r>
            <a:endParaRPr lang="en-US" sz="2400" dirty="0"/>
          </a:p>
        </p:txBody>
      </p:sp>
    </p:spTree>
    <p:extLst>
      <p:ext uri="{BB962C8B-B14F-4D97-AF65-F5344CB8AC3E}">
        <p14:creationId xmlns:p14="http://schemas.microsoft.com/office/powerpoint/2010/main" val="628354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9" y="790302"/>
            <a:ext cx="10058400" cy="1371600"/>
          </a:xfrm>
        </p:spPr>
        <p:txBody>
          <a:bodyPr>
            <a:normAutofit/>
          </a:bodyPr>
          <a:lstStyle/>
          <a:p>
            <a:r>
              <a:rPr lang="en-US" sz="4000" dirty="0" smtClean="0"/>
              <a:t>Thank You Notes: Write to three peers.</a:t>
            </a:r>
            <a:endParaRPr lang="en-US" sz="4000" dirty="0"/>
          </a:p>
        </p:txBody>
      </p:sp>
      <p:sp>
        <p:nvSpPr>
          <p:cNvPr id="3" name="Content Placeholder 2"/>
          <p:cNvSpPr>
            <a:spLocks noGrp="1"/>
          </p:cNvSpPr>
          <p:nvPr>
            <p:ph idx="1"/>
          </p:nvPr>
        </p:nvSpPr>
        <p:spPr>
          <a:xfrm>
            <a:off x="818712" y="2161902"/>
            <a:ext cx="10554574" cy="4213019"/>
          </a:xfrm>
        </p:spPr>
        <p:txBody>
          <a:bodyPr>
            <a:noAutofit/>
          </a:bodyPr>
          <a:lstStyle/>
          <a:p>
            <a:r>
              <a:rPr lang="en-US" sz="2000" dirty="0" smtClean="0"/>
              <a:t>Put the date on the top</a:t>
            </a:r>
          </a:p>
          <a:p>
            <a:r>
              <a:rPr lang="en-US" sz="2000" dirty="0" smtClean="0"/>
              <a:t>Use the person’s name in the salutation</a:t>
            </a:r>
            <a:r>
              <a:rPr lang="en-US" sz="2000" dirty="0" smtClean="0"/>
              <a:t>. (Dear ______________, Hello ____________________,)</a:t>
            </a:r>
            <a:endParaRPr lang="en-US" sz="2000" dirty="0" smtClean="0"/>
          </a:p>
          <a:p>
            <a:r>
              <a:rPr lang="en-US" sz="2000" dirty="0" smtClean="0"/>
              <a:t>Start with a general reason for writing (“I am writing to thank you </a:t>
            </a:r>
            <a:r>
              <a:rPr lang="en-US" sz="2000" dirty="0" smtClean="0"/>
              <a:t>fo</a:t>
            </a:r>
            <a:r>
              <a:rPr lang="en-US" sz="2000" dirty="0" smtClean="0"/>
              <a:t>r sharing your writing.</a:t>
            </a:r>
            <a:r>
              <a:rPr lang="en-US" sz="2000" dirty="0" smtClean="0"/>
              <a:t>”) </a:t>
            </a:r>
            <a:endParaRPr lang="en-US" sz="2000" dirty="0" smtClean="0"/>
          </a:p>
          <a:p>
            <a:r>
              <a:rPr lang="en-US" sz="2000" dirty="0" smtClean="0"/>
              <a:t>BE SPECIFIC!  Name at least two specific positive things that you liked about their writing – what they did well, why it touched you, how you connected to it, etc. </a:t>
            </a:r>
            <a:endParaRPr lang="en-US" sz="2000" dirty="0" smtClean="0"/>
          </a:p>
          <a:p>
            <a:r>
              <a:rPr lang="en-US" sz="2000" dirty="0" smtClean="0"/>
              <a:t>Make sure you recognize the time and effort they gave .</a:t>
            </a:r>
          </a:p>
          <a:p>
            <a:r>
              <a:rPr lang="en-US" sz="2000" dirty="0" smtClean="0"/>
              <a:t>Always close by thanking them again and giving a closing compliment. </a:t>
            </a:r>
          </a:p>
          <a:p>
            <a:r>
              <a:rPr lang="en-US" sz="2000" dirty="0" smtClean="0"/>
              <a:t>Sign off by saying “Sincerely” or “Best Wishes,”  then sign your name AND print your name.</a:t>
            </a:r>
            <a:endParaRPr lang="en-US" sz="2000" dirty="0"/>
          </a:p>
        </p:txBody>
      </p:sp>
    </p:spTree>
    <p:extLst>
      <p:ext uri="{BB962C8B-B14F-4D97-AF65-F5344CB8AC3E}">
        <p14:creationId xmlns:p14="http://schemas.microsoft.com/office/powerpoint/2010/main" val="637288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Turn In</a:t>
            </a:r>
            <a:endParaRPr lang="en-US" dirty="0"/>
          </a:p>
        </p:txBody>
      </p:sp>
      <p:sp>
        <p:nvSpPr>
          <p:cNvPr id="3" name="Content Placeholder 2"/>
          <p:cNvSpPr>
            <a:spLocks noGrp="1"/>
          </p:cNvSpPr>
          <p:nvPr>
            <p:ph idx="1"/>
          </p:nvPr>
        </p:nvSpPr>
        <p:spPr/>
        <p:txBody>
          <a:bodyPr>
            <a:normAutofit/>
          </a:bodyPr>
          <a:lstStyle/>
          <a:p>
            <a:r>
              <a:rPr lang="en-US" sz="4000" dirty="0" smtClean="0"/>
              <a:t>Your URL (to the blog, if you have not already) </a:t>
            </a:r>
          </a:p>
          <a:p>
            <a:r>
              <a:rPr lang="en-US" sz="4000" dirty="0" smtClean="0"/>
              <a:t>Your graphic organizer from the presentations</a:t>
            </a:r>
          </a:p>
          <a:p>
            <a:r>
              <a:rPr lang="en-US" sz="4000" dirty="0" smtClean="0"/>
              <a:t>Your 3 thank you notes </a:t>
            </a:r>
            <a:endParaRPr lang="en-US" sz="4000" dirty="0"/>
          </a:p>
        </p:txBody>
      </p:sp>
    </p:spTree>
    <p:extLst>
      <p:ext uri="{BB962C8B-B14F-4D97-AF65-F5344CB8AC3E}">
        <p14:creationId xmlns:p14="http://schemas.microsoft.com/office/powerpoint/2010/main" val="3475035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a:t>
            </a:r>
            <a:endParaRPr lang="en-US" dirty="0"/>
          </a:p>
        </p:txBody>
      </p:sp>
      <p:sp>
        <p:nvSpPr>
          <p:cNvPr id="3" name="Content Placeholder 2"/>
          <p:cNvSpPr>
            <a:spLocks noGrp="1"/>
          </p:cNvSpPr>
          <p:nvPr>
            <p:ph idx="1"/>
          </p:nvPr>
        </p:nvSpPr>
        <p:spPr/>
        <p:txBody>
          <a:bodyPr>
            <a:normAutofit/>
          </a:bodyPr>
          <a:lstStyle/>
          <a:p>
            <a:r>
              <a:rPr lang="en-US" sz="3600" dirty="0" smtClean="0"/>
              <a:t>Finish your three thank you notes.  Make them polite, positive, and professional.  </a:t>
            </a:r>
          </a:p>
          <a:p>
            <a:r>
              <a:rPr lang="en-US" sz="3600" dirty="0" smtClean="0"/>
              <a:t>Make sure they are turned in. </a:t>
            </a:r>
            <a:endParaRPr lang="en-US" sz="3600" dirty="0"/>
          </a:p>
        </p:txBody>
      </p:sp>
    </p:spTree>
    <p:extLst>
      <p:ext uri="{BB962C8B-B14F-4D97-AF65-F5344CB8AC3E}">
        <p14:creationId xmlns:p14="http://schemas.microsoft.com/office/powerpoint/2010/main" val="653398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1 Vocabulary Activity </a:t>
            </a:r>
            <a:endParaRPr lang="en-US" dirty="0"/>
          </a:p>
        </p:txBody>
      </p:sp>
      <p:sp>
        <p:nvSpPr>
          <p:cNvPr id="3" name="Content Placeholder 2"/>
          <p:cNvSpPr>
            <a:spLocks noGrp="1"/>
          </p:cNvSpPr>
          <p:nvPr>
            <p:ph idx="1"/>
          </p:nvPr>
        </p:nvSpPr>
        <p:spPr>
          <a:xfrm>
            <a:off x="1066800" y="1792570"/>
            <a:ext cx="10058400" cy="4409822"/>
          </a:xfrm>
        </p:spPr>
        <p:txBody>
          <a:bodyPr>
            <a:noAutofit/>
          </a:bodyPr>
          <a:lstStyle/>
          <a:p>
            <a:r>
              <a:rPr lang="en-US" sz="2400" dirty="0" smtClean="0"/>
              <a:t>Create a Word Wall page for two terms from this unit. </a:t>
            </a:r>
          </a:p>
          <a:p>
            <a:r>
              <a:rPr lang="en-US" sz="2400" dirty="0" smtClean="0"/>
              <a:t>Write the term in LARGE LETTERS. </a:t>
            </a:r>
          </a:p>
          <a:p>
            <a:r>
              <a:rPr lang="en-US" sz="2400" dirty="0" smtClean="0"/>
              <a:t>Provide a clear definition or explanation of the term with as much relevant information as possible. </a:t>
            </a:r>
          </a:p>
          <a:p>
            <a:r>
              <a:rPr lang="en-US" sz="2400" dirty="0" smtClean="0"/>
              <a:t>Write a one-paragraph summary/explanation of this term, connecting it to what we have learned about, giving specific examples/textual evidence, and proving to me that you understand this term. </a:t>
            </a:r>
          </a:p>
          <a:p>
            <a:r>
              <a:rPr lang="en-US" sz="2400" dirty="0" smtClean="0"/>
              <a:t>Include a visual!  Please color it and make it as large as the size of the box. </a:t>
            </a:r>
            <a:endParaRPr lang="en-US" sz="2400" dirty="0"/>
          </a:p>
        </p:txBody>
      </p:sp>
    </p:spTree>
    <p:extLst>
      <p:ext uri="{BB962C8B-B14F-4D97-AF65-F5344CB8AC3E}">
        <p14:creationId xmlns:p14="http://schemas.microsoft.com/office/powerpoint/2010/main" val="3718744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0370" y="228526"/>
            <a:ext cx="10058400" cy="970546"/>
          </a:xfrm>
        </p:spPr>
        <p:txBody>
          <a:bodyPr>
            <a:normAutofit/>
          </a:bodyPr>
          <a:lstStyle/>
          <a:p>
            <a:r>
              <a:rPr lang="en-US" sz="3200" dirty="0" smtClean="0"/>
              <a:t>Unit 1 Vocab: Alternate Assessment</a:t>
            </a:r>
            <a:endParaRPr lang="en-US" sz="3200" dirty="0"/>
          </a:p>
        </p:txBody>
      </p:sp>
      <p:sp>
        <p:nvSpPr>
          <p:cNvPr id="3" name="Content Placeholder 2"/>
          <p:cNvSpPr>
            <a:spLocks noGrp="1"/>
          </p:cNvSpPr>
          <p:nvPr>
            <p:ph idx="1"/>
          </p:nvPr>
        </p:nvSpPr>
        <p:spPr>
          <a:xfrm>
            <a:off x="661358" y="1292236"/>
            <a:ext cx="10967049" cy="4979167"/>
          </a:xfrm>
        </p:spPr>
        <p:txBody>
          <a:bodyPr>
            <a:noAutofit/>
          </a:bodyPr>
          <a:lstStyle/>
          <a:p>
            <a:pPr marL="0" indent="0">
              <a:buNone/>
            </a:pPr>
            <a:r>
              <a:rPr lang="en-US" sz="2200" dirty="0" smtClean="0"/>
              <a:t>Redeem yourself if you weren’t happy with your grade on the quiz. </a:t>
            </a:r>
          </a:p>
          <a:p>
            <a:pPr marL="0" indent="0">
              <a:buNone/>
            </a:pPr>
            <a:r>
              <a:rPr lang="en-US" sz="2200" dirty="0" smtClean="0"/>
              <a:t>Due by Friday 9/2 </a:t>
            </a:r>
          </a:p>
          <a:p>
            <a:endParaRPr lang="en-US" sz="2200" dirty="0"/>
          </a:p>
          <a:p>
            <a:r>
              <a:rPr lang="en-US" sz="2200" dirty="0" smtClean="0"/>
              <a:t>Create a vocabulary study guide with </a:t>
            </a:r>
            <a:r>
              <a:rPr lang="en-US" sz="2200" u="sng" dirty="0" smtClean="0"/>
              <a:t>a minimum of 10 terms </a:t>
            </a:r>
            <a:r>
              <a:rPr lang="en-US" sz="2200" dirty="0" smtClean="0"/>
              <a:t>from this unit.  Each term must have a </a:t>
            </a:r>
            <a:r>
              <a:rPr lang="en-US" sz="2200" u="sng" dirty="0" smtClean="0"/>
              <a:t>definition or explanation</a:t>
            </a:r>
            <a:r>
              <a:rPr lang="en-US" sz="2200" dirty="0" smtClean="0"/>
              <a:t>, </a:t>
            </a:r>
            <a:r>
              <a:rPr lang="en-US" sz="2200" u="sng" dirty="0" smtClean="0"/>
              <a:t>at least one example </a:t>
            </a:r>
            <a:r>
              <a:rPr lang="en-US" sz="2200" dirty="0" smtClean="0"/>
              <a:t>of the term OR a sentence that connects the term to what we learned in Unit 1, and a </a:t>
            </a:r>
            <a:r>
              <a:rPr lang="en-US" sz="2200" u="sng" dirty="0" smtClean="0"/>
              <a:t>visual</a:t>
            </a:r>
            <a:r>
              <a:rPr lang="en-US" sz="2200" dirty="0" smtClean="0"/>
              <a:t>. </a:t>
            </a:r>
          </a:p>
          <a:p>
            <a:pPr marL="0" indent="0">
              <a:buNone/>
            </a:pPr>
            <a:endParaRPr lang="en-US" sz="2200" dirty="0"/>
          </a:p>
          <a:p>
            <a:r>
              <a:rPr lang="en-US" sz="2200" dirty="0" smtClean="0"/>
              <a:t>If you complete the assignment as directed, you may earn back 50% of the points you lost. </a:t>
            </a:r>
            <a:r>
              <a:rPr lang="en-US" sz="2200" u="sng" dirty="0" smtClean="0"/>
              <a:t>INCOMPLETE WORK OR WORK THAT DOES NOT FOLLOW THESE DIRECTIONS WILL NOT BE GRADED. </a:t>
            </a:r>
          </a:p>
          <a:p>
            <a:pPr marL="0" indent="0">
              <a:buNone/>
            </a:pPr>
            <a:r>
              <a:rPr lang="en-US" sz="2200" dirty="0" smtClean="0"/>
              <a:t>Example:  If you scored a 50 on the quiz, and you do this, you re-earned a 75. </a:t>
            </a:r>
          </a:p>
          <a:p>
            <a:pPr marL="0" indent="0">
              <a:buNone/>
            </a:pPr>
            <a:r>
              <a:rPr lang="en-US" sz="2200" dirty="0" smtClean="0"/>
              <a:t>. </a:t>
            </a:r>
            <a:endParaRPr lang="en-US" sz="2200" dirty="0"/>
          </a:p>
        </p:txBody>
      </p:sp>
    </p:spTree>
    <p:extLst>
      <p:ext uri="{BB962C8B-B14F-4D97-AF65-F5344CB8AC3E}">
        <p14:creationId xmlns:p14="http://schemas.microsoft.com/office/powerpoint/2010/main" val="1116531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577" y="539077"/>
            <a:ext cx="11268973" cy="815270"/>
          </a:xfrm>
        </p:spPr>
        <p:txBody>
          <a:bodyPr>
            <a:noAutofit/>
          </a:bodyPr>
          <a:lstStyle/>
          <a:p>
            <a:pPr algn="ctr"/>
            <a:r>
              <a:rPr lang="en-US" sz="3600" b="1" dirty="0" smtClean="0"/>
              <a:t>Wednesday Warm-Up…. Where in the world??</a:t>
            </a:r>
            <a:endParaRPr lang="en-US" sz="3600" b="1" dirty="0"/>
          </a:p>
        </p:txBody>
      </p:sp>
      <p:sp>
        <p:nvSpPr>
          <p:cNvPr id="3" name="Content Placeholder 2"/>
          <p:cNvSpPr>
            <a:spLocks noGrp="1"/>
          </p:cNvSpPr>
          <p:nvPr>
            <p:ph idx="1"/>
          </p:nvPr>
        </p:nvSpPr>
        <p:spPr>
          <a:xfrm>
            <a:off x="708802" y="1809822"/>
            <a:ext cx="10794521" cy="4953288"/>
          </a:xfrm>
        </p:spPr>
        <p:txBody>
          <a:bodyPr>
            <a:noAutofit/>
          </a:bodyPr>
          <a:lstStyle/>
          <a:p>
            <a:r>
              <a:rPr lang="en-US" sz="2800" dirty="0" smtClean="0"/>
              <a:t>On the World Map, you need to track every country that we have discussed, read, or watched about so far.  </a:t>
            </a:r>
          </a:p>
          <a:p>
            <a:r>
              <a:rPr lang="en-US" sz="2800" dirty="0" smtClean="0"/>
              <a:t>Color the country and label it with an identifier to help you remember the topic associated with the country.  </a:t>
            </a:r>
            <a:endParaRPr lang="en-US" sz="2800" dirty="0"/>
          </a:p>
          <a:p>
            <a:pPr lvl="1"/>
            <a:r>
              <a:rPr lang="en-US" sz="2000" dirty="0" smtClean="0"/>
              <a:t>For example, I am going to color China red, then write inside of it “Fish Cheeks” by Amy Tan. </a:t>
            </a:r>
          </a:p>
          <a:p>
            <a:pPr lvl="1"/>
            <a:r>
              <a:rPr lang="en-US" sz="2000" dirty="0" smtClean="0"/>
              <a:t>Then I am going to color India brown, and write Rat Temple Ritual next to or inside of it. </a:t>
            </a:r>
          </a:p>
          <a:p>
            <a:r>
              <a:rPr lang="en-US" sz="2800" dirty="0" smtClean="0"/>
              <a:t>Feel free to draw lines into the margins for smaller countries.</a:t>
            </a:r>
          </a:p>
          <a:p>
            <a:r>
              <a:rPr lang="en-US" sz="2800" dirty="0" smtClean="0"/>
              <a:t>Work together to ensure you don’t miss anything.  </a:t>
            </a:r>
            <a:endParaRPr lang="en-US" sz="2800" dirty="0"/>
          </a:p>
        </p:txBody>
      </p:sp>
    </p:spTree>
    <p:extLst>
      <p:ext uri="{BB962C8B-B14F-4D97-AF65-F5344CB8AC3E}">
        <p14:creationId xmlns:p14="http://schemas.microsoft.com/office/powerpoint/2010/main" val="22375507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docProps/app.xml><?xml version="1.0" encoding="utf-8"?>
<Properties xmlns="http://schemas.openxmlformats.org/officeDocument/2006/extended-properties" xmlns:vt="http://schemas.openxmlformats.org/officeDocument/2006/docPropsVTypes">
  <Template>TM03457510[[fn=Savon]]</Template>
  <TotalTime>39</TotalTime>
  <Words>1412</Words>
  <Application>Microsoft Office PowerPoint</Application>
  <PresentationFormat>Widescreen</PresentationFormat>
  <Paragraphs>114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Gothic</vt:lpstr>
      <vt:lpstr>Wingdings</vt:lpstr>
      <vt:lpstr>Savon</vt:lpstr>
      <vt:lpstr>Monday Warm-Up </vt:lpstr>
      <vt:lpstr>Unit 1 Vocab: Alternate Assessment</vt:lpstr>
      <vt:lpstr>Project Presentations</vt:lpstr>
      <vt:lpstr>Thank You Notes: Write to three peers.</vt:lpstr>
      <vt:lpstr>What to Turn In</vt:lpstr>
      <vt:lpstr>Tuesday </vt:lpstr>
      <vt:lpstr>Unit 1 Vocabulary Activity </vt:lpstr>
      <vt:lpstr>Unit 1 Vocab: Alternate Assessment</vt:lpstr>
      <vt:lpstr>Wednesday Warm-Up…. Where in the world??</vt:lpstr>
      <vt:lpstr>Unit 1 Review Activity </vt:lpstr>
      <vt:lpstr>Unit 1 Review Gallery Walk </vt:lpstr>
      <vt:lpstr>Thursday: Unit 1 Writing Assessment</vt:lpstr>
      <vt:lpstr>Unit 1 Vocab: Alternate Assessment</vt:lpstr>
      <vt:lpstr>Thursday Warm-Up</vt:lpstr>
      <vt:lpstr>Unit 1 Writing Assessment</vt:lpstr>
      <vt:lpstr>Reminders</vt:lpstr>
      <vt:lpstr>Friday Warm-Up</vt:lpstr>
      <vt:lpstr>Benchmark #1 </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Warm-Up</dc:title>
  <dc:creator>Alexandra Yeganegi</dc:creator>
  <cp:lastModifiedBy>Alexandra Yeganegi</cp:lastModifiedBy>
  <cp:revision>7</cp:revision>
  <dcterms:created xsi:type="dcterms:W3CDTF">2016-08-25T15:57:18Z</dcterms:created>
  <dcterms:modified xsi:type="dcterms:W3CDTF">2016-08-25T16:37:12Z</dcterms:modified>
</cp:coreProperties>
</file>