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F8A569-2130-451A-A9B3-F9EA9F40548E}"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3448963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F8A569-2130-451A-A9B3-F9EA9F40548E}"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817046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F8A569-2130-451A-A9B3-F9EA9F40548E}"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275189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6F8A569-2130-451A-A9B3-F9EA9F40548E}" type="datetimeFigureOut">
              <a:rPr lang="en-US" smtClean="0"/>
              <a:t>9/19/2014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29160344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6F8A569-2130-451A-A9B3-F9EA9F40548E}" type="datetimeFigureOut">
              <a:rPr lang="en-US" smtClean="0"/>
              <a:t>9/19/2014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970668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6F8A569-2130-451A-A9B3-F9EA9F40548E}" type="datetimeFigureOut">
              <a:rPr lang="en-US" smtClean="0"/>
              <a:t>9/19/2014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2074096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6F8A569-2130-451A-A9B3-F9EA9F40548E}" type="datetimeFigureOut">
              <a:rPr lang="en-US" smtClean="0"/>
              <a:t>9/19/2014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2419451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6F8A569-2130-451A-A9B3-F9EA9F40548E}" type="datetimeFigureOut">
              <a:rPr lang="en-US" smtClean="0"/>
              <a:t>9/19/2014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3230826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6F8A569-2130-451A-A9B3-F9EA9F40548E}" type="datetimeFigureOut">
              <a:rPr lang="en-US" smtClean="0"/>
              <a:t>9/19/2014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9418261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6F8A569-2130-451A-A9B3-F9EA9F40548E}" type="datetimeFigureOut">
              <a:rPr lang="en-US" smtClean="0"/>
              <a:t>9/19/2014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14868243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6F8A569-2130-451A-A9B3-F9EA9F40548E}" type="datetimeFigureOut">
              <a:rPr lang="en-US" smtClean="0"/>
              <a:t>9/19/2014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2522798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F8A569-2130-451A-A9B3-F9EA9F40548E}"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29160344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6F8A569-2130-451A-A9B3-F9EA9F40548E}" type="datetimeFigureOut">
              <a:rPr lang="en-US" smtClean="0"/>
              <a:t>9/19/2014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8170468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6F8A569-2130-451A-A9B3-F9EA9F40548E}" type="datetimeFigureOut">
              <a:rPr lang="en-US" smtClean="0"/>
              <a:t>9/19/2014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275189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F8A569-2130-451A-A9B3-F9EA9F40548E}"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970668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F8A569-2130-451A-A9B3-F9EA9F40548E}" type="datetimeFigureOut">
              <a:rPr lang="en-US" smtClean="0"/>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2074096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F8A569-2130-451A-A9B3-F9EA9F40548E}" type="datetimeFigureOut">
              <a:rPr lang="en-US" smtClean="0"/>
              <a:t>9/19/2014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2419451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F8A569-2130-451A-A9B3-F9EA9F40548E}" type="datetimeFigureOut">
              <a:rPr lang="en-US" smtClean="0"/>
              <a:t>9/19/2014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3230826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F8A569-2130-451A-A9B3-F9EA9F40548E}" type="datetimeFigureOut">
              <a:rPr lang="en-US" smtClean="0"/>
              <a:t>9/19/2014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94182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F8A569-2130-451A-A9B3-F9EA9F40548E}" type="datetimeFigureOut">
              <a:rPr lang="en-US" smtClean="0"/>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1486824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F8A569-2130-451A-A9B3-F9EA9F40548E}" type="datetimeFigureOut">
              <a:rPr lang="en-US" smtClean="0"/>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C11DCD-A90E-4733-86BA-30E0908DD1F6}" type="slidenum">
              <a:rPr lang="en-US" smtClean="0"/>
              <a:t>‹#›</a:t>
            </a:fld>
            <a:endParaRPr lang="en-US"/>
          </a:p>
        </p:txBody>
      </p:sp>
    </p:spTree>
    <p:extLst>
      <p:ext uri="{BB962C8B-B14F-4D97-AF65-F5344CB8AC3E}">
        <p14:creationId xmlns:p14="http://schemas.microsoft.com/office/powerpoint/2010/main" val="2522798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8A569-2130-451A-A9B3-F9EA9F40548E}" type="datetimeFigureOut">
              <a:rPr lang="en-US" smtClean="0"/>
              <a:t>9/19/2014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11DCD-A90E-4733-86BA-30E0908DD1F6}" type="slidenum">
              <a:rPr lang="en-US" smtClean="0"/>
              <a:t>‹#›</a:t>
            </a:fld>
            <a:endParaRPr lang="en-US"/>
          </a:p>
        </p:txBody>
      </p:sp>
    </p:spTree>
    <p:extLst>
      <p:ext uri="{BB962C8B-B14F-4D97-AF65-F5344CB8AC3E}">
        <p14:creationId xmlns:p14="http://schemas.microsoft.com/office/powerpoint/2010/main" val="2116197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211619741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sz="6000" smtClean="0"/>
              <a:t>Counter-arguments</a:t>
            </a:r>
            <a:endParaRPr lang="en-US" sz="6000" dirty="0"/>
          </a:p>
        </p:txBody>
      </p:sp>
      <p:sp>
        <p:nvSpPr>
          <p:cNvPr id="3" name="Subtitle 2"/>
          <p:cNvSpPr>
            <a:spLocks noGrp="1"/>
          </p:cNvSpPr>
          <p:nvPr>
            <p:ph type="subTitle"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sz="4800" dirty="0" smtClean="0">
                <a:solidFill>
                  <a:schemeClr val="tx1"/>
                </a:solidFill>
              </a:rPr>
              <a:t>What do they look like?</a:t>
            </a:r>
            <a:endParaRPr lang="en-US" sz="4800" dirty="0">
              <a:solidFill>
                <a:schemeClr val="tx1"/>
              </a:solidFill>
            </a:endParaRPr>
          </a:p>
        </p:txBody>
      </p:sp>
    </p:spTree>
    <p:extLst>
      <p:ext uri="{BB962C8B-B14F-4D97-AF65-F5344CB8AC3E}">
        <p14:creationId xmlns:p14="http://schemas.microsoft.com/office/powerpoint/2010/main" val="2534494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Examples of counter-arguments</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r>
              <a:rPr lang="en-US" dirty="0"/>
              <a:t>In general, the strategy is to make it clear quickly that this is someone else’s view. Typical introductory strategies include the following:</a:t>
            </a:r>
          </a:p>
          <a:p>
            <a:pPr lvl="0"/>
            <a:r>
              <a:rPr lang="en-US" i="1" dirty="0"/>
              <a:t>Many people [believe/argue/feel/think/suppose/etc.] that [state the counter-argument here] </a:t>
            </a:r>
            <a:endParaRPr lang="en-US" dirty="0"/>
          </a:p>
          <a:p>
            <a:pPr lvl="0"/>
            <a:r>
              <a:rPr lang="en-US" i="1" dirty="0"/>
              <a:t>It is often [thought/imagined/supposed/etc.] that [state the counter-argument here] </a:t>
            </a:r>
            <a:endParaRPr lang="en-US" dirty="0"/>
          </a:p>
          <a:p>
            <a:pPr lvl="0"/>
            <a:r>
              <a:rPr lang="en-US" i="1" dirty="0"/>
              <a:t>[It would be easy to/One could easily] [think/believe/imagine/suppose/etc.] that [state the counter-argument here] </a:t>
            </a:r>
            <a:endParaRPr lang="en-US" dirty="0"/>
          </a:p>
          <a:p>
            <a:pPr lvl="0"/>
            <a:r>
              <a:rPr lang="en-US" i="1" dirty="0"/>
              <a:t>It might [seem/appear/look/etc.] as if [state the counter-argument here] </a:t>
            </a:r>
            <a:endParaRPr lang="en-US" dirty="0"/>
          </a:p>
          <a:p>
            <a:endParaRPr lang="en-US" dirty="0"/>
          </a:p>
        </p:txBody>
      </p:sp>
    </p:spTree>
    <p:extLst>
      <p:ext uri="{BB962C8B-B14F-4D97-AF65-F5344CB8AC3E}">
        <p14:creationId xmlns:p14="http://schemas.microsoft.com/office/powerpoint/2010/main" val="1021941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Examples of counter-arguments</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en-US" dirty="0"/>
              <a:t>Another common approach is to use a question:</a:t>
            </a:r>
          </a:p>
          <a:p>
            <a:pPr lvl="0"/>
            <a:r>
              <a:rPr lang="en-US" i="1" dirty="0"/>
              <a:t>But isn’t it true that [state the counter-argument here]? </a:t>
            </a:r>
            <a:endParaRPr lang="en-US" dirty="0"/>
          </a:p>
          <a:p>
            <a:pPr lvl="0"/>
            <a:r>
              <a:rPr lang="en-US" i="1" dirty="0"/>
              <a:t>[Doesn’t/Wouldn’t/Isn’t] [state the counter-argument here]? </a:t>
            </a:r>
            <a:endParaRPr lang="en-US" dirty="0"/>
          </a:p>
          <a:p>
            <a:endParaRPr lang="en-US" dirty="0"/>
          </a:p>
        </p:txBody>
      </p:sp>
    </p:spTree>
    <p:extLst>
      <p:ext uri="{BB962C8B-B14F-4D97-AF65-F5344CB8AC3E}">
        <p14:creationId xmlns:p14="http://schemas.microsoft.com/office/powerpoint/2010/main" val="717835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Examples of counter-arguments</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en-US" dirty="0"/>
              <a:t>You can also cite specific writers or thinkers who have expressed a view opposite to your own:</a:t>
            </a:r>
          </a:p>
          <a:p>
            <a:pPr lvl="0"/>
            <a:r>
              <a:rPr lang="en-US" i="1" dirty="0"/>
              <a:t>On the other hand, </a:t>
            </a:r>
            <a:r>
              <a:rPr lang="en-US" i="1" dirty="0" smtClean="0"/>
              <a:t>(Fund) </a:t>
            </a:r>
            <a:r>
              <a:rPr lang="en-US" i="1" dirty="0"/>
              <a:t>argues that... </a:t>
            </a:r>
            <a:endParaRPr lang="en-US" dirty="0"/>
          </a:p>
          <a:p>
            <a:pPr lvl="0"/>
            <a:r>
              <a:rPr lang="en-US" i="1" dirty="0"/>
              <a:t>However, </a:t>
            </a:r>
            <a:r>
              <a:rPr lang="en-US" i="1" dirty="0" smtClean="0"/>
              <a:t>(</a:t>
            </a:r>
            <a:r>
              <a:rPr lang="en-US" i="1" dirty="0" err="1" smtClean="0"/>
              <a:t>Ngugi</a:t>
            </a:r>
            <a:r>
              <a:rPr lang="en-US" i="1" dirty="0" smtClean="0"/>
              <a:t>) </a:t>
            </a:r>
            <a:r>
              <a:rPr lang="en-US" i="1" dirty="0"/>
              <a:t>has written, ... </a:t>
            </a:r>
            <a:endParaRPr lang="en-US" dirty="0"/>
          </a:p>
          <a:p>
            <a:pPr lvl="0"/>
            <a:r>
              <a:rPr lang="en-US" i="1" dirty="0" smtClean="0"/>
              <a:t>(</a:t>
            </a:r>
            <a:r>
              <a:rPr lang="en-US" i="1" dirty="0" err="1" smtClean="0"/>
              <a:t>Dangarembga</a:t>
            </a:r>
            <a:r>
              <a:rPr lang="en-US" i="1" dirty="0" smtClean="0"/>
              <a:t>) </a:t>
            </a:r>
            <a:r>
              <a:rPr lang="en-US" i="1" dirty="0"/>
              <a:t>takes the position that... </a:t>
            </a:r>
            <a:endParaRPr lang="en-US" dirty="0"/>
          </a:p>
          <a:p>
            <a:endParaRPr lang="en-US" dirty="0"/>
          </a:p>
        </p:txBody>
      </p:sp>
    </p:spTree>
    <p:extLst>
      <p:ext uri="{BB962C8B-B14F-4D97-AF65-F5344CB8AC3E}">
        <p14:creationId xmlns:p14="http://schemas.microsoft.com/office/powerpoint/2010/main" val="878950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Autofit/>
          </a:bodyPr>
          <a:lstStyle/>
          <a:p>
            <a:r>
              <a:rPr lang="en-US" sz="3600" b="1" dirty="0"/>
              <a:t>How should the rebuttal be introduced?</a:t>
            </a:r>
            <a:r>
              <a:rPr lang="en-US" sz="3600" dirty="0"/>
              <a:t/>
            </a:r>
            <a:br>
              <a:rPr lang="en-US" sz="3600" dirty="0"/>
            </a:br>
            <a:endParaRPr lang="en-US" sz="36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r>
              <a:rPr lang="en-US" dirty="0"/>
              <a:t>In all cases, the job of this transitional language is to show the reader that the opposing view is now being answered. The essay has returned to arguing its own thesis, strengthened by having taken the opposition into account. Here are some typical strategies. These are generic examples; they work best when tailored to suit the specifics of the individual topic.</a:t>
            </a:r>
          </a:p>
          <a:p>
            <a:pPr lvl="0"/>
            <a:r>
              <a:rPr lang="en-US" i="1" dirty="0"/>
              <a:t>What this argument [overlooks/fails to consider/does not take into account] is ... </a:t>
            </a:r>
            <a:endParaRPr lang="en-US" dirty="0"/>
          </a:p>
          <a:p>
            <a:pPr lvl="0"/>
            <a:r>
              <a:rPr lang="en-US" i="1" dirty="0"/>
              <a:t>This view [seems/looks/sounds/etc.] [convincing/plausible/persuasive/etc.] at first, but ... </a:t>
            </a:r>
            <a:endParaRPr lang="en-US" dirty="0"/>
          </a:p>
          <a:p>
            <a:pPr lvl="0"/>
            <a:r>
              <a:rPr lang="en-US" i="1" dirty="0"/>
              <a:t>While this position is popular, it is [not supported by the facts/not logical/impractical/etc.] </a:t>
            </a:r>
            <a:endParaRPr lang="en-US" dirty="0"/>
          </a:p>
          <a:p>
            <a:pPr lvl="0"/>
            <a:r>
              <a:rPr lang="en-US" i="1" dirty="0"/>
              <a:t>Although the core of this claim is valid, it suffers from a flaw in its [reasoning/application/etc.] </a:t>
            </a:r>
            <a:endParaRPr lang="en-US" dirty="0"/>
          </a:p>
          <a:p>
            <a:r>
              <a:rPr lang="en-US" dirty="0"/>
              <a:t> </a:t>
            </a:r>
          </a:p>
          <a:p>
            <a:endParaRPr lang="en-US" dirty="0"/>
          </a:p>
        </p:txBody>
      </p:sp>
    </p:spTree>
    <p:extLst>
      <p:ext uri="{BB962C8B-B14F-4D97-AF65-F5344CB8AC3E}">
        <p14:creationId xmlns:p14="http://schemas.microsoft.com/office/powerpoint/2010/main" val="3148555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r>
              <a:rPr lang="en-US" sz="2400" dirty="0"/>
              <a:t>Here are two outlines showing the most common placement of the </a:t>
            </a:r>
            <a:r>
              <a:rPr lang="en-US" sz="2400" dirty="0" smtClean="0"/>
              <a:t>counter-argument</a:t>
            </a:r>
            <a:r>
              <a:rPr lang="en-US" sz="2400" dirty="0"/>
              <a:t>. The first is probably the most common.</a:t>
            </a:r>
            <a:br>
              <a:rPr lang="en-US" sz="2400" dirty="0"/>
            </a:br>
            <a:endParaRPr lang="en-US" sz="2400" dirty="0"/>
          </a:p>
        </p:txBody>
      </p:sp>
      <p:sp>
        <p:nvSpPr>
          <p:cNvPr id="6" name="Content Placeholder 5"/>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lvl="0"/>
            <a:r>
              <a:rPr lang="en-US" dirty="0"/>
              <a:t>Introduction </a:t>
            </a:r>
          </a:p>
          <a:p>
            <a:pPr lvl="0"/>
            <a:r>
              <a:rPr lang="en-US" dirty="0"/>
              <a:t>Supporting point #1 </a:t>
            </a:r>
          </a:p>
          <a:p>
            <a:pPr lvl="0"/>
            <a:r>
              <a:rPr lang="en-US" dirty="0"/>
              <a:t>Supporting point #2 </a:t>
            </a:r>
          </a:p>
          <a:p>
            <a:pPr lvl="0"/>
            <a:r>
              <a:rPr lang="en-US" dirty="0"/>
              <a:t>Supporting point #3 </a:t>
            </a:r>
          </a:p>
          <a:p>
            <a:pPr lvl="0"/>
            <a:r>
              <a:rPr lang="en-US" dirty="0"/>
              <a:t>Supporting point #4 [there can be any number of supporting points] </a:t>
            </a:r>
          </a:p>
          <a:p>
            <a:pPr lvl="0"/>
            <a:r>
              <a:rPr lang="en-US" dirty="0" smtClean="0"/>
              <a:t>Counter-argument </a:t>
            </a:r>
            <a:endParaRPr lang="en-US" dirty="0"/>
          </a:p>
          <a:p>
            <a:pPr lvl="0"/>
            <a:r>
              <a:rPr lang="en-US" dirty="0"/>
              <a:t>Rebuttal </a:t>
            </a:r>
          </a:p>
          <a:p>
            <a:pPr lvl="0"/>
            <a:r>
              <a:rPr lang="en-US" dirty="0"/>
              <a:t>Conclusion </a:t>
            </a:r>
          </a:p>
          <a:p>
            <a:endParaRPr lang="en-US" dirty="0"/>
          </a:p>
        </p:txBody>
      </p:sp>
    </p:spTree>
    <p:extLst>
      <p:ext uri="{BB962C8B-B14F-4D97-AF65-F5344CB8AC3E}">
        <p14:creationId xmlns:p14="http://schemas.microsoft.com/office/powerpoint/2010/main" val="2840055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The Second Outline</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lvl="0"/>
            <a:r>
              <a:rPr lang="en-US" dirty="0" smtClean="0"/>
              <a:t>Counter-argument</a:t>
            </a:r>
            <a:r>
              <a:rPr lang="en-US" dirty="0"/>
              <a:t>, which also serves as introduction </a:t>
            </a:r>
          </a:p>
          <a:p>
            <a:pPr lvl="0"/>
            <a:r>
              <a:rPr lang="en-US" dirty="0"/>
              <a:t>Rebuttal, which would usually include the thesis statement </a:t>
            </a:r>
          </a:p>
          <a:p>
            <a:pPr lvl="0"/>
            <a:r>
              <a:rPr lang="en-US" dirty="0"/>
              <a:t>Supporting point #1 </a:t>
            </a:r>
          </a:p>
          <a:p>
            <a:pPr lvl="0"/>
            <a:r>
              <a:rPr lang="en-US" dirty="0"/>
              <a:t>Supporting point #2 </a:t>
            </a:r>
          </a:p>
          <a:p>
            <a:pPr lvl="0"/>
            <a:r>
              <a:rPr lang="en-US" dirty="0"/>
              <a:t>Supporting point #3 </a:t>
            </a:r>
          </a:p>
          <a:p>
            <a:pPr lvl="0"/>
            <a:r>
              <a:rPr lang="en-US" dirty="0"/>
              <a:t>Supporting point #4 [there can be any number of supporting points] </a:t>
            </a:r>
          </a:p>
          <a:p>
            <a:pPr lvl="0"/>
            <a:r>
              <a:rPr lang="en-US" dirty="0"/>
              <a:t>Conclusion </a:t>
            </a:r>
          </a:p>
          <a:p>
            <a:endParaRPr lang="en-US" dirty="0"/>
          </a:p>
        </p:txBody>
      </p:sp>
    </p:spTree>
    <p:extLst>
      <p:ext uri="{BB962C8B-B14F-4D97-AF65-F5344CB8AC3E}">
        <p14:creationId xmlns:p14="http://schemas.microsoft.com/office/powerpoint/2010/main" val="4218204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407</Words>
  <Application>Microsoft Office PowerPoint</Application>
  <PresentationFormat>On-screen Show (4:3)</PresentationFormat>
  <Paragraphs>41</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iRespondGraphMaster</vt:lpstr>
      <vt:lpstr>Counter-arguments</vt:lpstr>
      <vt:lpstr>Examples of counter-arguments</vt:lpstr>
      <vt:lpstr>Examples of counter-arguments</vt:lpstr>
      <vt:lpstr>Examples of counter-arguments</vt:lpstr>
      <vt:lpstr>How should the rebuttal be introduced? </vt:lpstr>
      <vt:lpstr>Here are two outlines showing the most common placement of the counter-argument. The first is probably the most common. </vt:lpstr>
      <vt:lpstr>The Second Outline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Counter-arguments</dc:title>
  <dc:creator>Alicia Lepianka</dc:creator>
  <cp:lastModifiedBy>Alexandra Yeganegi</cp:lastModifiedBy>
  <cp:revision>4</cp:revision>
  <dcterms:created xsi:type="dcterms:W3CDTF">2012-09-11T13:02:19Z</dcterms:created>
  <dcterms:modified xsi:type="dcterms:W3CDTF">2014-09-19T17:04:42Z</dcterms:modified>
</cp:coreProperties>
</file>