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57"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3/27/2017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3/27/2017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Warm-Up: Persuade your parents! </a:t>
            </a:r>
            <a:endParaRPr lang="en-US" dirty="0"/>
          </a:p>
        </p:txBody>
      </p:sp>
      <p:sp>
        <p:nvSpPr>
          <p:cNvPr id="5" name="Content Placeholder 4"/>
          <p:cNvSpPr>
            <a:spLocks noGrp="1"/>
          </p:cNvSpPr>
          <p:nvPr>
            <p:ph idx="1"/>
          </p:nvPr>
        </p:nvSpPr>
        <p:spPr>
          <a:xfrm>
            <a:off x="677333" y="1276709"/>
            <a:ext cx="9355187" cy="5287993"/>
          </a:xfrm>
        </p:spPr>
        <p:txBody>
          <a:bodyPr>
            <a:normAutofit/>
          </a:bodyPr>
          <a:lstStyle/>
          <a:p>
            <a:pPr marL="0" indent="0">
              <a:buNone/>
            </a:pPr>
            <a:r>
              <a:rPr lang="en-US" sz="2400" u="sng" dirty="0" smtClean="0"/>
              <a:t>CHOOSE ONE. </a:t>
            </a:r>
            <a:r>
              <a:rPr lang="en-US" sz="2400" dirty="0" smtClean="0"/>
              <a:t> WRITE A PERSUASIVE PARAGRAPH FOR YOUR JOURNAL. MAKE SURE TO USE YOUR BEST ETHOS, PATHOS, AND LOGOS – that’s how you back up your argument! </a:t>
            </a:r>
          </a:p>
          <a:p>
            <a:pPr marL="0" indent="0">
              <a:buNone/>
            </a:pPr>
            <a:endParaRPr lang="en-US" sz="2400" dirty="0" smtClean="0"/>
          </a:p>
          <a:p>
            <a:pPr>
              <a:buFontTx/>
              <a:buChar char="-"/>
            </a:pPr>
            <a:r>
              <a:rPr lang="en-US" sz="2400" b="1" u="sng" dirty="0" smtClean="0">
                <a:solidFill>
                  <a:schemeClr val="accent3">
                    <a:lumMod val="75000"/>
                  </a:schemeClr>
                </a:solidFill>
              </a:rPr>
              <a:t>OPTION 1</a:t>
            </a:r>
            <a:r>
              <a:rPr lang="en-US" sz="2400" b="1" dirty="0" smtClean="0">
                <a:solidFill>
                  <a:schemeClr val="accent3">
                    <a:lumMod val="75000"/>
                  </a:schemeClr>
                </a:solidFill>
              </a:rPr>
              <a:t>: You missed your curfew </a:t>
            </a:r>
            <a:r>
              <a:rPr lang="en-US" sz="2400" b="1" dirty="0" smtClean="0">
                <a:solidFill>
                  <a:schemeClr val="accent3">
                    <a:lumMod val="75000"/>
                  </a:schemeClr>
                </a:solidFill>
                <a:sym typeface="Wingdings" panose="05000000000000000000" pitchFamily="2" charset="2"/>
              </a:rPr>
              <a:t>  Your parent is going to ground you, take your phone away, and make you miss prom.  Convince them otherwise! </a:t>
            </a:r>
          </a:p>
          <a:p>
            <a:pPr marL="0" indent="0">
              <a:buNone/>
            </a:pPr>
            <a:endParaRPr lang="en-US" sz="2400" b="1" dirty="0" smtClean="0">
              <a:solidFill>
                <a:schemeClr val="accent3">
                  <a:lumMod val="75000"/>
                </a:schemeClr>
              </a:solidFill>
              <a:sym typeface="Wingdings" panose="05000000000000000000" pitchFamily="2" charset="2"/>
            </a:endParaRPr>
          </a:p>
          <a:p>
            <a:pPr>
              <a:buFontTx/>
              <a:buChar char="-"/>
            </a:pPr>
            <a:r>
              <a:rPr lang="en-US" sz="2400" b="1" u="sng" dirty="0" smtClean="0">
                <a:solidFill>
                  <a:schemeClr val="accent3">
                    <a:lumMod val="75000"/>
                  </a:schemeClr>
                </a:solidFill>
                <a:sym typeface="Wingdings" panose="05000000000000000000" pitchFamily="2" charset="2"/>
              </a:rPr>
              <a:t>OPTION 2</a:t>
            </a:r>
            <a:r>
              <a:rPr lang="en-US" sz="2400" b="1" dirty="0" smtClean="0">
                <a:solidFill>
                  <a:schemeClr val="accent3">
                    <a:lumMod val="75000"/>
                  </a:schemeClr>
                </a:solidFill>
                <a:sym typeface="Wingdings" panose="05000000000000000000" pitchFamily="2" charset="2"/>
              </a:rPr>
              <a:t>: You really, really, really want to take a trip on spring break with your best friend.  Your parents have never let you go on a trip alone before, plus you need $250.  Convince them to let you go and loan you the money! </a:t>
            </a:r>
            <a:endParaRPr lang="en-US" sz="2400" b="1" dirty="0">
              <a:solidFill>
                <a:schemeClr val="accent3">
                  <a:lumMod val="75000"/>
                </a:schemeClr>
              </a:solidFill>
            </a:endParaRPr>
          </a:p>
          <a:p>
            <a:pPr marL="0" indent="0">
              <a:buNone/>
            </a:pPr>
            <a:endParaRPr lang="en-US" dirty="0"/>
          </a:p>
        </p:txBody>
      </p:sp>
    </p:spTree>
    <p:extLst>
      <p:ext uri="{BB962C8B-B14F-4D97-AF65-F5344CB8AC3E}">
        <p14:creationId xmlns:p14="http://schemas.microsoft.com/office/powerpoint/2010/main" val="3178345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300" y="127004"/>
            <a:ext cx="3854528" cy="1278466"/>
          </a:xfrm>
        </p:spPr>
        <p:txBody>
          <a:bodyPr>
            <a:normAutofit/>
          </a:bodyPr>
          <a:lstStyle/>
          <a:p>
            <a:r>
              <a:rPr lang="en-US" sz="4800" dirty="0" smtClean="0"/>
              <a:t>Disaster! </a:t>
            </a:r>
            <a:endParaRPr lang="en-US" sz="4800" dirty="0"/>
          </a:p>
        </p:txBody>
      </p:sp>
      <p:sp>
        <p:nvSpPr>
          <p:cNvPr id="5" name="Text Placeholder 4"/>
          <p:cNvSpPr>
            <a:spLocks noGrp="1"/>
          </p:cNvSpPr>
          <p:nvPr>
            <p:ph type="body" sz="half" idx="2"/>
          </p:nvPr>
        </p:nvSpPr>
        <p:spPr>
          <a:xfrm>
            <a:off x="677334" y="1509623"/>
            <a:ext cx="3854528" cy="4822166"/>
          </a:xfrm>
        </p:spPr>
        <p:txBody>
          <a:bodyPr>
            <a:normAutofit/>
          </a:bodyPr>
          <a:lstStyle/>
          <a:p>
            <a:r>
              <a:rPr lang="en-US" sz="3600" dirty="0" smtClean="0"/>
              <a:t>You were on a ship.  Your ship has capsized.  You and a few other people managed to survive. </a:t>
            </a:r>
            <a:endParaRPr lang="en-US" sz="3600" dirty="0"/>
          </a:p>
        </p:txBody>
      </p:sp>
      <p:pic>
        <p:nvPicPr>
          <p:cNvPr id="7" name="Content Placeholder 6"/>
          <p:cNvPicPr>
            <a:picLocks noGrp="1" noChangeAspect="1"/>
          </p:cNvPicPr>
          <p:nvPr>
            <p:ph idx="1"/>
          </p:nvPr>
        </p:nvPicPr>
        <p:blipFill>
          <a:blip r:embed="rId2"/>
          <a:stretch>
            <a:fillRect/>
          </a:stretch>
        </p:blipFill>
        <p:spPr>
          <a:xfrm>
            <a:off x="4842918" y="1232963"/>
            <a:ext cx="7349082" cy="4356955"/>
          </a:xfrm>
          <a:prstGeom prst="rect">
            <a:avLst/>
          </a:prstGeom>
        </p:spPr>
      </p:pic>
    </p:spTree>
    <p:extLst>
      <p:ext uri="{BB962C8B-B14F-4D97-AF65-F5344CB8AC3E}">
        <p14:creationId xmlns:p14="http://schemas.microsoft.com/office/powerpoint/2010/main" val="147110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Survivor! </a:t>
            </a:r>
            <a:endParaRPr lang="en-US" dirty="0"/>
          </a:p>
        </p:txBody>
      </p:sp>
      <p:sp>
        <p:nvSpPr>
          <p:cNvPr id="5" name="Text Placeholder 4"/>
          <p:cNvSpPr txBox="1">
            <a:spLocks/>
          </p:cNvSpPr>
          <p:nvPr/>
        </p:nvSpPr>
        <p:spPr>
          <a:xfrm>
            <a:off x="677334" y="1509623"/>
            <a:ext cx="3854528" cy="4822166"/>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3600" dirty="0" smtClean="0"/>
              <a:t>You find land, but when you and the few other people in your group make it there, you find out it’s a deserted island. </a:t>
            </a:r>
            <a:endParaRPr lang="en-US" sz="3600" dirty="0"/>
          </a:p>
        </p:txBody>
      </p:sp>
      <p:pic>
        <p:nvPicPr>
          <p:cNvPr id="7" name="Picture 6"/>
          <p:cNvPicPr>
            <a:picLocks noChangeAspect="1"/>
          </p:cNvPicPr>
          <p:nvPr/>
        </p:nvPicPr>
        <p:blipFill>
          <a:blip r:embed="rId2"/>
          <a:stretch>
            <a:fillRect/>
          </a:stretch>
        </p:blipFill>
        <p:spPr>
          <a:xfrm>
            <a:off x="6102900" y="1509623"/>
            <a:ext cx="6089100" cy="3794967"/>
          </a:xfrm>
          <a:prstGeom prst="rect">
            <a:avLst/>
          </a:prstGeom>
        </p:spPr>
      </p:pic>
    </p:spTree>
    <p:extLst>
      <p:ext uri="{BB962C8B-B14F-4D97-AF65-F5344CB8AC3E}">
        <p14:creationId xmlns:p14="http://schemas.microsoft.com/office/powerpoint/2010/main" val="77646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Supplies! </a:t>
            </a:r>
            <a:endParaRPr lang="en-US" dirty="0"/>
          </a:p>
        </p:txBody>
      </p:sp>
      <p:sp>
        <p:nvSpPr>
          <p:cNvPr id="3" name="Content Placeholder 2"/>
          <p:cNvSpPr>
            <a:spLocks noGrp="1"/>
          </p:cNvSpPr>
          <p:nvPr>
            <p:ph idx="1"/>
          </p:nvPr>
        </p:nvSpPr>
        <p:spPr>
          <a:xfrm>
            <a:off x="677334" y="1371600"/>
            <a:ext cx="7284847" cy="5486399"/>
          </a:xfrm>
        </p:spPr>
        <p:txBody>
          <a:bodyPr/>
          <a:lstStyle/>
          <a:p>
            <a:pPr marL="0" indent="0">
              <a:buNone/>
            </a:pPr>
            <a:r>
              <a:rPr lang="en-US" dirty="0" smtClean="0"/>
              <a:t>One day you see three boxes floating out in the ocean.  You can only swim back with one of them.  You and your group members are arguing about which box is the best choice, given what you have already found on the island.</a:t>
            </a:r>
          </a:p>
          <a:p>
            <a:pPr marL="0" indent="0">
              <a:buNone/>
            </a:pPr>
            <a:r>
              <a:rPr lang="en-US" dirty="0" smtClean="0"/>
              <a:t>What you have found: </a:t>
            </a:r>
          </a:p>
          <a:p>
            <a:pPr marL="0" indent="0">
              <a:buNone/>
            </a:pPr>
            <a:r>
              <a:rPr lang="en-US" dirty="0" smtClean="0"/>
              <a:t>9 feet of fishing line, 2 fishing hooks, 1 knife, and ½ a box of matches </a:t>
            </a:r>
          </a:p>
          <a:p>
            <a:pPr marL="0" indent="0">
              <a:buNone/>
            </a:pPr>
            <a:endParaRPr lang="en-US" dirty="0"/>
          </a:p>
          <a:p>
            <a:pPr marL="0" indent="0">
              <a:buNone/>
            </a:pPr>
            <a:r>
              <a:rPr lang="en-US" dirty="0" smtClean="0"/>
              <a:t>Your choices: </a:t>
            </a:r>
          </a:p>
          <a:p>
            <a:pPr marL="0" indent="0">
              <a:buNone/>
            </a:pPr>
            <a:r>
              <a:rPr lang="en-US" dirty="0" smtClean="0"/>
              <a:t>BOX 1: one blanket, one roll of toilet paper, two cans of tuna </a:t>
            </a:r>
          </a:p>
          <a:p>
            <a:pPr marL="0" indent="0">
              <a:buNone/>
            </a:pPr>
            <a:r>
              <a:rPr lang="en-US" dirty="0" smtClean="0"/>
              <a:t>BOX 2: one iPod, one XL can of black beans, one gallon jug of water</a:t>
            </a:r>
          </a:p>
          <a:p>
            <a:pPr marL="0" indent="0">
              <a:buNone/>
            </a:pPr>
            <a:r>
              <a:rPr lang="en-US" dirty="0" smtClean="0"/>
              <a:t>BOX 3: one tube of sunscreen, three granola bars, one sauce pan </a:t>
            </a:r>
            <a:endParaRPr lang="en-US" dirty="0"/>
          </a:p>
        </p:txBody>
      </p:sp>
      <p:pic>
        <p:nvPicPr>
          <p:cNvPr id="4" name="Picture 3"/>
          <p:cNvPicPr>
            <a:picLocks noChangeAspect="1"/>
          </p:cNvPicPr>
          <p:nvPr/>
        </p:nvPicPr>
        <p:blipFill>
          <a:blip r:embed="rId2"/>
          <a:stretch>
            <a:fillRect/>
          </a:stretch>
        </p:blipFill>
        <p:spPr>
          <a:xfrm>
            <a:off x="8172545" y="1677028"/>
            <a:ext cx="4019455" cy="4214814"/>
          </a:xfrm>
          <a:prstGeom prst="rect">
            <a:avLst/>
          </a:prstGeom>
        </p:spPr>
      </p:pic>
    </p:spTree>
    <p:extLst>
      <p:ext uri="{BB962C8B-B14F-4D97-AF65-F5344CB8AC3E}">
        <p14:creationId xmlns:p14="http://schemas.microsoft.com/office/powerpoint/2010/main" val="1963599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SURVIVOR! Rhetorical Appeals Edition</a:t>
            </a:r>
            <a:endParaRPr lang="en-US" dirty="0"/>
          </a:p>
        </p:txBody>
      </p:sp>
      <p:sp>
        <p:nvSpPr>
          <p:cNvPr id="3" name="Content Placeholder 2"/>
          <p:cNvSpPr>
            <a:spLocks noGrp="1"/>
          </p:cNvSpPr>
          <p:nvPr>
            <p:ph idx="1"/>
          </p:nvPr>
        </p:nvSpPr>
        <p:spPr>
          <a:xfrm>
            <a:off x="677334" y="1544129"/>
            <a:ext cx="8596668" cy="4882550"/>
          </a:xfrm>
        </p:spPr>
        <p:txBody>
          <a:bodyPr>
            <a:normAutofit/>
          </a:bodyPr>
          <a:lstStyle/>
          <a:p>
            <a:pPr marL="514350" indent="-514350">
              <a:buAutoNum type="arabicParenR"/>
            </a:pPr>
            <a:r>
              <a:rPr lang="en-US" sz="2800" dirty="0" smtClean="0"/>
              <a:t>Choose the box you woul</a:t>
            </a:r>
            <a:r>
              <a:rPr lang="en-US" sz="2800" dirty="0" smtClean="0"/>
              <a:t>d save. </a:t>
            </a:r>
          </a:p>
          <a:p>
            <a:pPr marL="514350" indent="-514350">
              <a:buAutoNum type="arabicParenR"/>
            </a:pPr>
            <a:r>
              <a:rPr lang="en-US" sz="2800" dirty="0" smtClean="0"/>
              <a:t>You have to convince your group members that your choice is the best. </a:t>
            </a:r>
          </a:p>
          <a:p>
            <a:pPr marL="514350" indent="-514350">
              <a:buAutoNum type="arabicParenR"/>
            </a:pPr>
            <a:r>
              <a:rPr lang="en-US" sz="2800" dirty="0" smtClean="0"/>
              <a:t>Remember – in order to support your argument, you </a:t>
            </a:r>
            <a:r>
              <a:rPr lang="en-US" sz="2800" dirty="0" err="1" smtClean="0"/>
              <a:t>gotta</a:t>
            </a:r>
            <a:r>
              <a:rPr lang="en-US" sz="2800" dirty="0" smtClean="0"/>
              <a:t> back it up!  </a:t>
            </a:r>
          </a:p>
          <a:p>
            <a:pPr marL="514350" indent="-514350">
              <a:buAutoNum type="arabicParenR"/>
            </a:pPr>
            <a:r>
              <a:rPr lang="en-US" sz="2800" dirty="0" smtClean="0"/>
              <a:t>Back it up using ethos, pathos, and logos (3 sentences each = 9 total). </a:t>
            </a:r>
          </a:p>
          <a:p>
            <a:pPr marL="514350" indent="-514350">
              <a:buAutoNum type="arabicParenR"/>
            </a:pPr>
            <a:r>
              <a:rPr lang="en-US" sz="2800" dirty="0" smtClean="0"/>
              <a:t>Be prepared to convince your group. </a:t>
            </a:r>
            <a:endParaRPr lang="en-US" sz="2800" dirty="0"/>
          </a:p>
        </p:txBody>
      </p:sp>
    </p:spTree>
    <p:extLst>
      <p:ext uri="{BB962C8B-B14F-4D97-AF65-F5344CB8AC3E}">
        <p14:creationId xmlns:p14="http://schemas.microsoft.com/office/powerpoint/2010/main" val="1012320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Persuasive Writing Practice </a:t>
            </a:r>
            <a:endParaRPr lang="en-US" dirty="0"/>
          </a:p>
        </p:txBody>
      </p:sp>
      <p:sp>
        <p:nvSpPr>
          <p:cNvPr id="3" name="Content Placeholder 2"/>
          <p:cNvSpPr>
            <a:spLocks noGrp="1"/>
          </p:cNvSpPr>
          <p:nvPr>
            <p:ph idx="1"/>
          </p:nvPr>
        </p:nvSpPr>
        <p:spPr/>
        <p:txBody>
          <a:bodyPr>
            <a:normAutofit/>
          </a:bodyPr>
          <a:lstStyle/>
          <a:p>
            <a:r>
              <a:rPr lang="en-US" sz="4800" dirty="0" smtClean="0"/>
              <a:t>Persuade me to buy these pens. </a:t>
            </a:r>
            <a:endParaRPr lang="en-US" sz="4800" dirty="0"/>
          </a:p>
        </p:txBody>
      </p:sp>
      <p:pic>
        <p:nvPicPr>
          <p:cNvPr id="4" name="Picture 3"/>
          <p:cNvPicPr>
            <a:picLocks noChangeAspect="1"/>
          </p:cNvPicPr>
          <p:nvPr/>
        </p:nvPicPr>
        <p:blipFill>
          <a:blip r:embed="rId2"/>
          <a:stretch>
            <a:fillRect/>
          </a:stretch>
        </p:blipFill>
        <p:spPr>
          <a:xfrm>
            <a:off x="3407433" y="2872596"/>
            <a:ext cx="7988649" cy="4114799"/>
          </a:xfrm>
          <a:prstGeom prst="rect">
            <a:avLst/>
          </a:prstGeom>
        </p:spPr>
      </p:pic>
    </p:spTree>
    <p:extLst>
      <p:ext uri="{BB962C8B-B14F-4D97-AF65-F5344CB8AC3E}">
        <p14:creationId xmlns:p14="http://schemas.microsoft.com/office/powerpoint/2010/main" val="240007046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317</TotalTime>
  <Words>377</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Trebuchet MS</vt:lpstr>
      <vt:lpstr>Wingdings</vt:lpstr>
      <vt:lpstr>Wingdings 3</vt:lpstr>
      <vt:lpstr>Facet</vt:lpstr>
      <vt:lpstr>Warm-Up: Persuade your parents! </vt:lpstr>
      <vt:lpstr>Disaster! </vt:lpstr>
      <vt:lpstr>Survivor! </vt:lpstr>
      <vt:lpstr>Supplies! </vt:lpstr>
      <vt:lpstr>SURVIVOR! Rhetorical Appeals Edition</vt:lpstr>
      <vt:lpstr>Closing: Persuasive Writing Practice </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 Persuade your parents!</dc:title>
  <dc:creator>Alexandra Yeganegi</dc:creator>
  <cp:lastModifiedBy>Alexandra Yeganegi</cp:lastModifiedBy>
  <cp:revision>4</cp:revision>
  <dcterms:created xsi:type="dcterms:W3CDTF">2017-03-20T18:45:40Z</dcterms:created>
  <dcterms:modified xsi:type="dcterms:W3CDTF">2017-03-27T20:12:39Z</dcterms:modified>
</cp:coreProperties>
</file>