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61" r:id="rId3"/>
    <p:sldId id="257" r:id="rId4"/>
    <p:sldId id="258"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6" r:id="rId18"/>
    <p:sldId id="277" r:id="rId19"/>
    <p:sldId id="278" r:id="rId20"/>
    <p:sldId id="259" r:id="rId21"/>
    <p:sldId id="26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BBCA507-EBF5-4ED9-94B4-40F9BFC5F663}"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EB73CE71-8F3F-49F8-BEBF-59D9F56A8104}"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CA507-EBF5-4ED9-94B4-40F9BFC5F663}"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3CE71-8F3F-49F8-BEBF-59D9F56A81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CA507-EBF5-4ED9-94B4-40F9BFC5F663}"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3CE71-8F3F-49F8-BEBF-59D9F56A81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CA507-EBF5-4ED9-94B4-40F9BFC5F663}" type="datetimeFigureOut">
              <a:rPr lang="en-US" smtClean="0"/>
              <a:t>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3CE71-8F3F-49F8-BEBF-59D9F56A81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BBCA507-EBF5-4ED9-94B4-40F9BFC5F663}" type="datetimeFigureOut">
              <a:rPr lang="en-US" smtClean="0"/>
              <a:t>1/6/2015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3CE71-8F3F-49F8-BEBF-59D9F56A8104}"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BCA507-EBF5-4ED9-94B4-40F9BFC5F663}" type="datetimeFigureOut">
              <a:rPr lang="en-US" smtClean="0"/>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3CE71-8F3F-49F8-BEBF-59D9F56A810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BCA507-EBF5-4ED9-94B4-40F9BFC5F663}" type="datetimeFigureOut">
              <a:rPr lang="en-US" smtClean="0"/>
              <a:t>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3CE71-8F3F-49F8-BEBF-59D9F56A81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BCA507-EBF5-4ED9-94B4-40F9BFC5F663}" type="datetimeFigureOut">
              <a:rPr lang="en-US" smtClean="0"/>
              <a:t>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3CE71-8F3F-49F8-BEBF-59D9F56A81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BBCA507-EBF5-4ED9-94B4-40F9BFC5F663}" type="datetimeFigureOut">
              <a:rPr lang="en-US" smtClean="0"/>
              <a:t>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3CE71-8F3F-49F8-BEBF-59D9F56A81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BCA507-EBF5-4ED9-94B4-40F9BFC5F663}" type="datetimeFigureOut">
              <a:rPr lang="en-US" smtClean="0"/>
              <a:t>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3CE71-8F3F-49F8-BEBF-59D9F56A8104}"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BBCA507-EBF5-4ED9-94B4-40F9BFC5F663}" type="datetimeFigureOut">
              <a:rPr lang="en-US" smtClean="0"/>
              <a:t>1/6/2015</a:t>
            </a:fld>
            <a:endParaRPr lang="en-US"/>
          </a:p>
        </p:txBody>
      </p:sp>
      <p:sp>
        <p:nvSpPr>
          <p:cNvPr id="7" name="Slide Number Placeholder 6"/>
          <p:cNvSpPr>
            <a:spLocks noGrp="1"/>
          </p:cNvSpPr>
          <p:nvPr>
            <p:ph type="sldNum" sz="quarter" idx="12"/>
          </p:nvPr>
        </p:nvSpPr>
        <p:spPr/>
        <p:txBody>
          <a:bodyPr/>
          <a:lstStyle/>
          <a:p>
            <a:fld id="{EB73CE71-8F3F-49F8-BEBF-59D9F56A8104}"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BBCA507-EBF5-4ED9-94B4-40F9BFC5F663}" type="datetimeFigureOut">
              <a:rPr lang="en-US" smtClean="0"/>
              <a:t>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B73CE71-8F3F-49F8-BEBF-59D9F56A8104}"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Warm-Up:</a:t>
            </a:r>
            <a:br>
              <a:rPr lang="en-US" dirty="0" smtClean="0"/>
            </a:br>
            <a:r>
              <a:rPr lang="en-US" dirty="0" smtClean="0"/>
              <a:t>who are you? </a:t>
            </a:r>
            <a:endParaRPr lang="en-US" dirty="0"/>
          </a:p>
        </p:txBody>
      </p:sp>
      <p:sp>
        <p:nvSpPr>
          <p:cNvPr id="3" name="Content Placeholder 2"/>
          <p:cNvSpPr>
            <a:spLocks noGrp="1"/>
          </p:cNvSpPr>
          <p:nvPr>
            <p:ph idx="1"/>
          </p:nvPr>
        </p:nvSpPr>
        <p:spPr/>
        <p:txBody>
          <a:bodyPr>
            <a:normAutofit/>
          </a:bodyPr>
          <a:lstStyle/>
          <a:p>
            <a:r>
              <a:rPr lang="en-US" dirty="0" smtClean="0"/>
              <a:t>What words describe you? </a:t>
            </a:r>
          </a:p>
          <a:p>
            <a:endParaRPr lang="en-US" dirty="0"/>
          </a:p>
          <a:p>
            <a:r>
              <a:rPr lang="en-US" dirty="0" smtClean="0"/>
              <a:t>Use the Personality Adjectives Worksheet to determine and circle/highlight ALL the words you could use to describe yourself.  </a:t>
            </a:r>
          </a:p>
          <a:p>
            <a:endParaRPr lang="en-US" dirty="0"/>
          </a:p>
          <a:p>
            <a:r>
              <a:rPr lang="en-US" dirty="0" smtClean="0"/>
              <a:t>Then, go through and put a + next to all the </a:t>
            </a:r>
            <a:r>
              <a:rPr lang="en-US" i="1" dirty="0" smtClean="0"/>
              <a:t>positive</a:t>
            </a:r>
            <a:r>
              <a:rPr lang="en-US" dirty="0" smtClean="0"/>
              <a:t> words, and a – next to the </a:t>
            </a:r>
            <a:r>
              <a:rPr lang="en-US" i="1" dirty="0" smtClean="0"/>
              <a:t>negative</a:t>
            </a:r>
            <a:r>
              <a:rPr lang="en-US" dirty="0" smtClean="0"/>
              <a:t> words! (Everyone should probably have a little of both. Hopefully more positive than negative!) </a:t>
            </a:r>
            <a:r>
              <a:rPr lang="en-US" dirty="0" smtClean="0">
                <a:sym typeface="Wingdings" panose="05000000000000000000" pitchFamily="2" charset="2"/>
              </a:rPr>
              <a:t> </a:t>
            </a:r>
            <a:endParaRPr lang="en-US" dirty="0" smtClean="0"/>
          </a:p>
        </p:txBody>
      </p:sp>
    </p:spTree>
    <p:extLst>
      <p:ext uri="{BB962C8B-B14F-4D97-AF65-F5344CB8AC3E}">
        <p14:creationId xmlns:p14="http://schemas.microsoft.com/office/powerpoint/2010/main" val="3468545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5-minute personality test</a:t>
            </a:r>
            <a:endParaRPr lang="en-US" dirty="0"/>
          </a:p>
        </p:txBody>
      </p:sp>
      <p:sp>
        <p:nvSpPr>
          <p:cNvPr id="3" name="Content Placeholder 2"/>
          <p:cNvSpPr>
            <a:spLocks noGrp="1"/>
          </p:cNvSpPr>
          <p:nvPr>
            <p:ph idx="1"/>
          </p:nvPr>
        </p:nvSpPr>
        <p:spPr/>
        <p:txBody>
          <a:bodyPr/>
          <a:lstStyle/>
          <a:p>
            <a:r>
              <a:rPr lang="en-US" dirty="0" smtClean="0"/>
              <a:t>The directions are very similar: 4 for the word that best describes you; 1 for the word that least describes you; 2 and 3 in the middle.  </a:t>
            </a:r>
          </a:p>
          <a:p>
            <a:endParaRPr lang="en-US" dirty="0"/>
          </a:p>
          <a:p>
            <a:r>
              <a:rPr lang="en-US" dirty="0" smtClean="0"/>
              <a:t>Read each row, then add up your totals, and circle your highest: L, O, G, or B. </a:t>
            </a:r>
            <a:endParaRPr lang="en-US" dirty="0"/>
          </a:p>
        </p:txBody>
      </p:sp>
    </p:spTree>
    <p:extLst>
      <p:ext uri="{BB962C8B-B14F-4D97-AF65-F5344CB8AC3E}">
        <p14:creationId xmlns:p14="http://schemas.microsoft.com/office/powerpoint/2010/main" val="1285840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438400"/>
            <a:ext cx="2677886" cy="200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L = Lion</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r>
              <a:rPr lang="en-US" dirty="0"/>
              <a:t>Lions are leaders. They are usually the bosses at work…or at least they think they </a:t>
            </a:r>
            <a:r>
              <a:rPr lang="en-US" dirty="0" smtClean="0"/>
              <a:t>are!</a:t>
            </a:r>
          </a:p>
          <a:p>
            <a:r>
              <a:rPr lang="en-US" dirty="0" smtClean="0"/>
              <a:t>They </a:t>
            </a:r>
            <a:r>
              <a:rPr lang="en-US" dirty="0"/>
              <a:t>are </a:t>
            </a:r>
            <a:r>
              <a:rPr lang="en-US" dirty="0" smtClean="0"/>
              <a:t>decisive.</a:t>
            </a:r>
          </a:p>
          <a:p>
            <a:r>
              <a:rPr lang="en-US" dirty="0" smtClean="0"/>
              <a:t>They </a:t>
            </a:r>
            <a:r>
              <a:rPr lang="en-US" dirty="0"/>
              <a:t>love to solve </a:t>
            </a:r>
            <a:r>
              <a:rPr lang="en-US" dirty="0" smtClean="0"/>
              <a:t>problems.</a:t>
            </a:r>
          </a:p>
          <a:p>
            <a:r>
              <a:rPr lang="en-US" dirty="0" smtClean="0"/>
              <a:t>They love </a:t>
            </a:r>
            <a:r>
              <a:rPr lang="en-US" dirty="0"/>
              <a:t>to seek new </a:t>
            </a:r>
            <a:r>
              <a:rPr lang="en-US" dirty="0" smtClean="0"/>
              <a:t>adventures</a:t>
            </a:r>
          </a:p>
          <a:p>
            <a:pPr marL="114300" indent="0">
              <a:buNone/>
            </a:pPr>
            <a:r>
              <a:rPr lang="en-US" dirty="0"/>
              <a:t> </a:t>
            </a:r>
            <a:r>
              <a:rPr lang="en-US" dirty="0" smtClean="0"/>
              <a:t>  and </a:t>
            </a:r>
            <a:r>
              <a:rPr lang="en-US" dirty="0"/>
              <a:t>opportunities.</a:t>
            </a:r>
          </a:p>
          <a:p>
            <a:r>
              <a:rPr lang="en-US" dirty="0"/>
              <a:t>Lions are very confident and self-reliant. </a:t>
            </a:r>
            <a:endParaRPr lang="en-US" dirty="0" smtClean="0"/>
          </a:p>
          <a:p>
            <a:r>
              <a:rPr lang="en-US" dirty="0" smtClean="0"/>
              <a:t>In </a:t>
            </a:r>
            <a:r>
              <a:rPr lang="en-US" dirty="0"/>
              <a:t>a group setting, if no one else instantly takes charge, the Lion will. Unfortunately, if they don’t learn how to tone down their aggressiveness, their natural dominating traits can cause problems with others. </a:t>
            </a:r>
            <a:endParaRPr lang="en-US" dirty="0"/>
          </a:p>
        </p:txBody>
      </p:sp>
    </p:spTree>
    <p:extLst>
      <p:ext uri="{BB962C8B-B14F-4D97-AF65-F5344CB8AC3E}">
        <p14:creationId xmlns:p14="http://schemas.microsoft.com/office/powerpoint/2010/main" val="1444226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86400" y="1676400"/>
            <a:ext cx="354816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 = </a:t>
            </a:r>
            <a:r>
              <a:rPr lang="en-US" dirty="0" err="1" smtClean="0"/>
              <a:t>OTTer</a:t>
            </a:r>
            <a:endParaRPr lang="en-US" dirty="0"/>
          </a:p>
        </p:txBody>
      </p:sp>
      <p:sp>
        <p:nvSpPr>
          <p:cNvPr id="4" name="Rectangle 3"/>
          <p:cNvSpPr/>
          <p:nvPr/>
        </p:nvSpPr>
        <p:spPr>
          <a:xfrm>
            <a:off x="304800" y="1600200"/>
            <a:ext cx="8686800" cy="4832092"/>
          </a:xfrm>
          <a:prstGeom prst="rect">
            <a:avLst/>
          </a:prstGeom>
        </p:spPr>
        <p:txBody>
          <a:bodyPr wrap="square">
            <a:spAutoFit/>
          </a:bodyPr>
          <a:lstStyle/>
          <a:p>
            <a:pPr marL="285750" indent="-285750">
              <a:buFont typeface="Arial" panose="020B0604020202020204" pitchFamily="34" charset="0"/>
              <a:buChar char="•"/>
            </a:pPr>
            <a:r>
              <a:rPr lang="en-US" sz="2200" dirty="0"/>
              <a:t>Otters are excitable, fun seeking</a:t>
            </a:r>
            <a:r>
              <a:rPr lang="en-US" sz="2200" dirty="0" smtClean="0"/>
              <a:t>,</a:t>
            </a:r>
          </a:p>
          <a:p>
            <a:r>
              <a:rPr lang="en-US" sz="2200" dirty="0"/>
              <a:t> </a:t>
            </a:r>
            <a:r>
              <a:rPr lang="en-US" sz="2200" dirty="0" smtClean="0"/>
              <a:t>   cheerleader </a:t>
            </a:r>
            <a:r>
              <a:rPr lang="en-US" sz="2200" dirty="0"/>
              <a:t>types who love </a:t>
            </a:r>
            <a:r>
              <a:rPr lang="en-US" sz="2200" dirty="0" smtClean="0"/>
              <a:t>to</a:t>
            </a:r>
          </a:p>
          <a:p>
            <a:r>
              <a:rPr lang="en-US" sz="2200" dirty="0"/>
              <a:t> </a:t>
            </a:r>
            <a:r>
              <a:rPr lang="en-US" sz="2200" dirty="0" smtClean="0"/>
              <a:t>   talk</a:t>
            </a:r>
            <a:r>
              <a:rPr lang="en-US" sz="2200" dirty="0"/>
              <a:t>! </a:t>
            </a:r>
            <a:endParaRPr lang="en-US" sz="2200" dirty="0" smtClean="0"/>
          </a:p>
          <a:p>
            <a:pPr marL="285750" indent="-285750">
              <a:buFont typeface="Arial" panose="020B0604020202020204" pitchFamily="34" charset="0"/>
              <a:buChar char="•"/>
            </a:pPr>
            <a:r>
              <a:rPr lang="en-US" sz="2200" dirty="0" smtClean="0"/>
              <a:t>They’re </a:t>
            </a:r>
            <a:r>
              <a:rPr lang="en-US" sz="2200" dirty="0"/>
              <a:t>great at </a:t>
            </a:r>
            <a:r>
              <a:rPr lang="en-US" sz="2200" dirty="0" smtClean="0"/>
              <a:t>motivating</a:t>
            </a:r>
          </a:p>
          <a:p>
            <a:r>
              <a:rPr lang="en-US" sz="2200" dirty="0" smtClean="0"/>
              <a:t>   others </a:t>
            </a:r>
            <a:r>
              <a:rPr lang="en-US" sz="2200" dirty="0"/>
              <a:t>and need to be in </a:t>
            </a:r>
            <a:r>
              <a:rPr lang="en-US" sz="2200" dirty="0" smtClean="0"/>
              <a:t>an</a:t>
            </a:r>
          </a:p>
          <a:p>
            <a:r>
              <a:rPr lang="en-US" sz="2200" dirty="0"/>
              <a:t> </a:t>
            </a:r>
            <a:r>
              <a:rPr lang="en-US" sz="2200" dirty="0" smtClean="0"/>
              <a:t>  environment </a:t>
            </a:r>
            <a:r>
              <a:rPr lang="en-US" sz="2200" dirty="0"/>
              <a:t>where they can </a:t>
            </a:r>
            <a:r>
              <a:rPr lang="en-US" sz="2200" dirty="0" smtClean="0"/>
              <a:t>talk</a:t>
            </a:r>
          </a:p>
          <a:p>
            <a:r>
              <a:rPr lang="en-US" sz="2200" dirty="0"/>
              <a:t> </a:t>
            </a:r>
            <a:r>
              <a:rPr lang="en-US" sz="2200" dirty="0" smtClean="0"/>
              <a:t>  and </a:t>
            </a:r>
            <a:r>
              <a:rPr lang="en-US" sz="2200" dirty="0"/>
              <a:t>have a vote on major </a:t>
            </a:r>
            <a:r>
              <a:rPr lang="en-US" sz="2200" dirty="0" smtClean="0"/>
              <a:t>decisions.</a:t>
            </a:r>
          </a:p>
          <a:p>
            <a:pPr marL="285750" indent="-285750">
              <a:buFont typeface="Arial" panose="020B0604020202020204" pitchFamily="34" charset="0"/>
              <a:buChar char="•"/>
            </a:pPr>
            <a:r>
              <a:rPr lang="en-US" sz="2200" dirty="0" smtClean="0"/>
              <a:t>They can </a:t>
            </a:r>
            <a:r>
              <a:rPr lang="en-US" sz="2200" dirty="0"/>
              <a:t>be very loving and encouraging unless under pressure, when they tend to use their verbal skills to attack. </a:t>
            </a:r>
            <a:endParaRPr lang="en-US" sz="2200" dirty="0" smtClean="0"/>
          </a:p>
          <a:p>
            <a:pPr marL="285750" indent="-285750">
              <a:buFont typeface="Arial" panose="020B0604020202020204" pitchFamily="34" charset="0"/>
              <a:buChar char="•"/>
            </a:pPr>
            <a:r>
              <a:rPr lang="en-US" sz="2200" dirty="0" smtClean="0"/>
              <a:t>They </a:t>
            </a:r>
            <a:r>
              <a:rPr lang="en-US" sz="2200" dirty="0"/>
              <a:t>have a strong desire to be liked and enjoy being the center of </a:t>
            </a:r>
            <a:r>
              <a:rPr lang="en-US" sz="2200" dirty="0" smtClean="0"/>
              <a:t>attention.</a:t>
            </a:r>
          </a:p>
          <a:p>
            <a:pPr marL="285750" indent="-285750">
              <a:buFont typeface="Arial" panose="020B0604020202020204" pitchFamily="34" charset="0"/>
              <a:buChar char="•"/>
            </a:pPr>
            <a:r>
              <a:rPr lang="en-US" sz="2200" dirty="0" smtClean="0"/>
              <a:t>They </a:t>
            </a:r>
            <a:r>
              <a:rPr lang="en-US" sz="2200" dirty="0"/>
              <a:t>are often very attentive to style, clothes, and </a:t>
            </a:r>
            <a:r>
              <a:rPr lang="en-US" sz="2200" dirty="0" smtClean="0"/>
              <a:t>flash.</a:t>
            </a:r>
          </a:p>
          <a:p>
            <a:pPr marL="285750" indent="-285750">
              <a:buFont typeface="Arial" panose="020B0604020202020204" pitchFamily="34" charset="0"/>
              <a:buChar char="•"/>
            </a:pPr>
            <a:r>
              <a:rPr lang="en-US" sz="2200" dirty="0" smtClean="0"/>
              <a:t>Otters </a:t>
            </a:r>
            <a:r>
              <a:rPr lang="en-US" sz="2200" dirty="0"/>
              <a:t>are the life of any party; and most people really enjoy being around them.</a:t>
            </a:r>
          </a:p>
        </p:txBody>
      </p:sp>
    </p:spTree>
    <p:extLst>
      <p:ext uri="{BB962C8B-B14F-4D97-AF65-F5344CB8AC3E}">
        <p14:creationId xmlns:p14="http://schemas.microsoft.com/office/powerpoint/2010/main" val="3938085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834" y="1838324"/>
            <a:ext cx="2825766"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G = Golden Retriever</a:t>
            </a:r>
            <a:endParaRPr lang="en-US" dirty="0"/>
          </a:p>
        </p:txBody>
      </p:sp>
      <p:sp>
        <p:nvSpPr>
          <p:cNvPr id="3" name="Content Placeholder 2"/>
          <p:cNvSpPr>
            <a:spLocks noGrp="1"/>
          </p:cNvSpPr>
          <p:nvPr>
            <p:ph idx="1"/>
          </p:nvPr>
        </p:nvSpPr>
        <p:spPr>
          <a:xfrm>
            <a:off x="457200" y="1752600"/>
            <a:ext cx="6400800" cy="5181600"/>
          </a:xfrm>
        </p:spPr>
        <p:txBody>
          <a:bodyPr>
            <a:normAutofit fontScale="92500" lnSpcReduction="10000"/>
          </a:bodyPr>
          <a:lstStyle/>
          <a:p>
            <a:r>
              <a:rPr lang="en-US" dirty="0"/>
              <a:t>One word describes these people: </a:t>
            </a:r>
            <a:endParaRPr lang="en-US" dirty="0" smtClean="0"/>
          </a:p>
          <a:p>
            <a:pPr marL="114300" indent="0">
              <a:buNone/>
            </a:pPr>
            <a:r>
              <a:rPr lang="en-US" dirty="0"/>
              <a:t> </a:t>
            </a:r>
            <a:r>
              <a:rPr lang="en-US" dirty="0" smtClean="0"/>
              <a:t>  LOYAL. </a:t>
            </a:r>
          </a:p>
          <a:p>
            <a:r>
              <a:rPr lang="en-US" dirty="0" smtClean="0"/>
              <a:t>They can deal with a good deal of emotional </a:t>
            </a:r>
            <a:r>
              <a:rPr lang="en-US" dirty="0"/>
              <a:t>pain and punishment </a:t>
            </a:r>
            <a:r>
              <a:rPr lang="en-US" dirty="0" smtClean="0"/>
              <a:t>but</a:t>
            </a:r>
          </a:p>
          <a:p>
            <a:pPr marL="114300" indent="0">
              <a:buNone/>
            </a:pPr>
            <a:r>
              <a:rPr lang="en-US" dirty="0" smtClean="0"/>
              <a:t>   still </a:t>
            </a:r>
            <a:r>
              <a:rPr lang="en-US" dirty="0"/>
              <a:t>stay </a:t>
            </a:r>
            <a:r>
              <a:rPr lang="en-US" dirty="0" smtClean="0"/>
              <a:t>committed.</a:t>
            </a:r>
          </a:p>
          <a:p>
            <a:r>
              <a:rPr lang="en-US" dirty="0" smtClean="0"/>
              <a:t>They </a:t>
            </a:r>
            <a:r>
              <a:rPr lang="en-US" dirty="0"/>
              <a:t>are great listeners, incredibly empathetic and warm </a:t>
            </a:r>
            <a:r>
              <a:rPr lang="en-US" dirty="0" smtClean="0"/>
              <a:t>encouragers.</a:t>
            </a:r>
          </a:p>
          <a:p>
            <a:r>
              <a:rPr lang="en-US" dirty="0" smtClean="0"/>
              <a:t>They are good team players, but</a:t>
            </a:r>
          </a:p>
          <a:p>
            <a:pPr marL="114300" indent="0">
              <a:buNone/>
            </a:pPr>
            <a:r>
              <a:rPr lang="en-US" dirty="0" smtClean="0"/>
              <a:t>   because they are such pleasers and</a:t>
            </a:r>
          </a:p>
          <a:p>
            <a:pPr marL="114300" indent="0">
              <a:buNone/>
            </a:pPr>
            <a:r>
              <a:rPr lang="en-US" dirty="0"/>
              <a:t> </a:t>
            </a:r>
            <a:r>
              <a:rPr lang="en-US" dirty="0" smtClean="0"/>
              <a:t>  care about harmony, they may not be </a:t>
            </a:r>
          </a:p>
          <a:p>
            <a:pPr marL="114300" indent="0">
              <a:buNone/>
            </a:pPr>
            <a:r>
              <a:rPr lang="en-US" dirty="0"/>
              <a:t> </a:t>
            </a:r>
            <a:r>
              <a:rPr lang="en-US" dirty="0" smtClean="0"/>
              <a:t>  assertive at times when it’s needed. </a:t>
            </a:r>
          </a:p>
          <a:p>
            <a:r>
              <a:rPr lang="en-US" dirty="0" smtClean="0"/>
              <a:t>Golden retrievers tend to focus on the present and devote lots of time to helping others and building relationships. </a:t>
            </a:r>
            <a:endParaRPr lang="en-US" dirty="0"/>
          </a:p>
        </p:txBody>
      </p:sp>
    </p:spTree>
    <p:extLst>
      <p:ext uri="{BB962C8B-B14F-4D97-AF65-F5344CB8AC3E}">
        <p14:creationId xmlns:p14="http://schemas.microsoft.com/office/powerpoint/2010/main" val="3618815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 Beaver</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3352800" cy="2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1676400"/>
            <a:ext cx="8839200" cy="5262979"/>
          </a:xfrm>
          <a:prstGeom prst="rect">
            <a:avLst/>
          </a:prstGeom>
        </p:spPr>
        <p:txBody>
          <a:bodyPr wrap="square">
            <a:spAutoFit/>
          </a:bodyPr>
          <a:lstStyle/>
          <a:p>
            <a:pPr marL="285750" indent="-285750">
              <a:buFont typeface="Arial" panose="020B0604020202020204" pitchFamily="34" charset="0"/>
              <a:buChar char="•"/>
            </a:pPr>
            <a:r>
              <a:rPr lang="en-US" sz="2400" dirty="0"/>
              <a:t>Beavers have a strong need </a:t>
            </a:r>
            <a:r>
              <a:rPr lang="en-US" sz="2400" dirty="0" smtClean="0"/>
              <a:t>to</a:t>
            </a:r>
          </a:p>
          <a:p>
            <a:r>
              <a:rPr lang="en-US" sz="2400" dirty="0"/>
              <a:t> </a:t>
            </a:r>
            <a:r>
              <a:rPr lang="en-US" sz="2400" dirty="0" smtClean="0"/>
              <a:t>  do things </a:t>
            </a:r>
            <a:r>
              <a:rPr lang="en-US" sz="2400" dirty="0"/>
              <a:t>right and by the book. </a:t>
            </a:r>
            <a:endParaRPr lang="en-US" sz="2400" dirty="0" smtClean="0"/>
          </a:p>
          <a:p>
            <a:pPr marL="342900" indent="-342900">
              <a:buFont typeface="Arial" panose="020B0604020202020204" pitchFamily="34" charset="0"/>
              <a:buChar char="•"/>
            </a:pPr>
            <a:r>
              <a:rPr lang="en-US" sz="2400" dirty="0"/>
              <a:t>T</a:t>
            </a:r>
            <a:r>
              <a:rPr lang="en-US" sz="2400" dirty="0" smtClean="0"/>
              <a:t>hey </a:t>
            </a:r>
            <a:r>
              <a:rPr lang="en-US" sz="2400" dirty="0"/>
              <a:t>are great at </a:t>
            </a:r>
            <a:r>
              <a:rPr lang="en-US" sz="2400" dirty="0" smtClean="0"/>
              <a:t>providing</a:t>
            </a:r>
          </a:p>
          <a:p>
            <a:r>
              <a:rPr lang="en-US" sz="2400" dirty="0"/>
              <a:t> </a:t>
            </a:r>
            <a:r>
              <a:rPr lang="en-US" sz="2400" dirty="0" smtClean="0"/>
              <a:t>   quality control </a:t>
            </a:r>
            <a:r>
              <a:rPr lang="en-US" sz="2400" dirty="0"/>
              <a:t>in </a:t>
            </a:r>
            <a:r>
              <a:rPr lang="en-US" sz="2400" dirty="0" smtClean="0"/>
              <a:t>any situation.</a:t>
            </a:r>
          </a:p>
          <a:p>
            <a:pPr marL="342900" indent="-342900">
              <a:buFont typeface="Arial" panose="020B0604020202020204" pitchFamily="34" charset="0"/>
              <a:buChar char="•"/>
            </a:pPr>
            <a:r>
              <a:rPr lang="en-US" sz="2400" dirty="0" smtClean="0"/>
              <a:t>Because </a:t>
            </a:r>
            <a:r>
              <a:rPr lang="en-US" sz="2400" dirty="0"/>
              <a:t>rules, consistency </a:t>
            </a:r>
            <a:r>
              <a:rPr lang="en-US" sz="2400" dirty="0" smtClean="0"/>
              <a:t>and</a:t>
            </a:r>
          </a:p>
          <a:p>
            <a:r>
              <a:rPr lang="en-US" sz="2400" dirty="0"/>
              <a:t> </a:t>
            </a:r>
            <a:r>
              <a:rPr lang="en-US" sz="2400" dirty="0" smtClean="0"/>
              <a:t>   high standards </a:t>
            </a:r>
            <a:r>
              <a:rPr lang="en-US" sz="2400" dirty="0"/>
              <a:t>are so </a:t>
            </a:r>
            <a:r>
              <a:rPr lang="en-US" sz="2400" dirty="0" smtClean="0"/>
              <a:t>important</a:t>
            </a:r>
          </a:p>
          <a:p>
            <a:r>
              <a:rPr lang="en-US" sz="2400" dirty="0"/>
              <a:t> </a:t>
            </a:r>
            <a:r>
              <a:rPr lang="en-US" sz="2400" dirty="0" smtClean="0"/>
              <a:t>   to beavers, they </a:t>
            </a:r>
            <a:r>
              <a:rPr lang="en-US" sz="2400" dirty="0"/>
              <a:t>are often frustrated with </a:t>
            </a:r>
            <a:r>
              <a:rPr lang="en-US" sz="2400" dirty="0" smtClean="0"/>
              <a:t>others</a:t>
            </a:r>
          </a:p>
          <a:p>
            <a:r>
              <a:rPr lang="en-US" sz="2400" dirty="0"/>
              <a:t> </a:t>
            </a:r>
            <a:r>
              <a:rPr lang="en-US" sz="2400" dirty="0" smtClean="0"/>
              <a:t>   who </a:t>
            </a:r>
            <a:r>
              <a:rPr lang="en-US" sz="2400" dirty="0"/>
              <a:t>do not share these same </a:t>
            </a:r>
            <a:r>
              <a:rPr lang="en-US" sz="2400" dirty="0" smtClean="0"/>
              <a:t>characteristics.</a:t>
            </a:r>
          </a:p>
          <a:p>
            <a:pPr marL="342900" indent="-342900">
              <a:buFont typeface="Arial" panose="020B0604020202020204" pitchFamily="34" charset="0"/>
              <a:buChar char="•"/>
            </a:pPr>
            <a:r>
              <a:rPr lang="en-US" sz="2400" dirty="0" smtClean="0"/>
              <a:t>Their </a:t>
            </a:r>
            <a:r>
              <a:rPr lang="en-US" sz="2400" dirty="0"/>
              <a:t>strong need for maintaining high (and oftentimes unrealistic) standards </a:t>
            </a:r>
            <a:r>
              <a:rPr lang="en-US" sz="2400" dirty="0" smtClean="0"/>
              <a:t>decrease their ability to </a:t>
            </a:r>
            <a:r>
              <a:rPr lang="en-US" sz="2400" dirty="0"/>
              <a:t>express warmth in a relationship</a:t>
            </a:r>
            <a:r>
              <a:rPr lang="en-US" sz="2400" dirty="0" smtClean="0"/>
              <a:t>.</a:t>
            </a:r>
          </a:p>
          <a:p>
            <a:pPr marL="342900" indent="-342900">
              <a:buFont typeface="Arial" panose="020B0604020202020204" pitchFamily="34" charset="0"/>
              <a:buChar char="•"/>
            </a:pPr>
            <a:r>
              <a:rPr lang="en-US" sz="2400" dirty="0"/>
              <a:t>Beavers are good listeners, communicate details, and are usually </a:t>
            </a:r>
            <a:r>
              <a:rPr lang="en-US" sz="2400" dirty="0" smtClean="0"/>
              <a:t>diplomatic; they do not like to make decisions. </a:t>
            </a:r>
          </a:p>
        </p:txBody>
      </p:sp>
    </p:spTree>
    <p:extLst>
      <p:ext uri="{BB962C8B-B14F-4D97-AF65-F5344CB8AC3E}">
        <p14:creationId xmlns:p14="http://schemas.microsoft.com/office/powerpoint/2010/main" val="1235117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60672" cy="1039427"/>
          </a:xfrm>
        </p:spPr>
        <p:txBody>
          <a:bodyPr/>
          <a:lstStyle/>
          <a:p>
            <a:r>
              <a:rPr lang="en-US" dirty="0" smtClean="0"/>
              <a:t>Multiple Intelligences</a:t>
            </a:r>
            <a:endParaRPr lang="en-US" dirty="0"/>
          </a:p>
        </p:txBody>
      </p:sp>
      <p:sp>
        <p:nvSpPr>
          <p:cNvPr id="3" name="Content Placeholder 2"/>
          <p:cNvSpPr>
            <a:spLocks noGrp="1"/>
          </p:cNvSpPr>
          <p:nvPr>
            <p:ph idx="1"/>
          </p:nvPr>
        </p:nvSpPr>
        <p:spPr/>
        <p:txBody>
          <a:bodyPr/>
          <a:lstStyle/>
          <a:p>
            <a:r>
              <a:rPr lang="en-US" dirty="0" smtClean="0"/>
              <a:t>Follow the directions on your paper to arrive at your results. </a:t>
            </a:r>
            <a:endParaRPr lang="en-US" dirty="0"/>
          </a:p>
        </p:txBody>
      </p:sp>
    </p:spTree>
    <p:extLst>
      <p:ext uri="{BB962C8B-B14F-4D97-AF65-F5344CB8AC3E}">
        <p14:creationId xmlns:p14="http://schemas.microsoft.com/office/powerpoint/2010/main" val="1208005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Intrapersonal vs. interpersonal</a:t>
            </a:r>
            <a:endParaRPr lang="en-US" dirty="0"/>
          </a:p>
        </p:txBody>
      </p:sp>
      <p:sp>
        <p:nvSpPr>
          <p:cNvPr id="3" name="Content Placeholder 2"/>
          <p:cNvSpPr>
            <a:spLocks noGrp="1"/>
          </p:cNvSpPr>
          <p:nvPr>
            <p:ph idx="1"/>
          </p:nvPr>
        </p:nvSpPr>
        <p:spPr>
          <a:xfrm>
            <a:off x="457200" y="1752600"/>
            <a:ext cx="8229600" cy="4800600"/>
          </a:xfrm>
        </p:spPr>
        <p:txBody>
          <a:bodyPr/>
          <a:lstStyle/>
          <a:p>
            <a:r>
              <a:rPr lang="en-US" dirty="0" smtClean="0"/>
              <a:t>Intrapersonal:  This means you are quite intuitive about yourself, what you learn, and how it relates to you.  You tend to be in touch with your feelings, values, and ideas.  You may be more reserved or quiet, but that doesn’t necessarily mean you are shy.  </a:t>
            </a:r>
          </a:p>
          <a:p>
            <a:endParaRPr lang="en-US" dirty="0"/>
          </a:p>
          <a:p>
            <a:r>
              <a:rPr lang="en-US" dirty="0" smtClean="0"/>
              <a:t>Interpersonal: This means you are typically people-oriented and outgoing, and you like to learn cooperatively in groups or with a partner.  You may be talkative and social, so you do best when working with others.  </a:t>
            </a:r>
            <a:endParaRPr lang="en-US" dirty="0"/>
          </a:p>
        </p:txBody>
      </p:sp>
    </p:spTree>
    <p:extLst>
      <p:ext uri="{BB962C8B-B14F-4D97-AF65-F5344CB8AC3E}">
        <p14:creationId xmlns:p14="http://schemas.microsoft.com/office/powerpoint/2010/main" val="1354533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intelligences</a:t>
            </a:r>
            <a:endParaRPr lang="en-US" dirty="0"/>
          </a:p>
        </p:txBody>
      </p:sp>
      <p:sp>
        <p:nvSpPr>
          <p:cNvPr id="3" name="Content Placeholder 2"/>
          <p:cNvSpPr>
            <a:spLocks noGrp="1"/>
          </p:cNvSpPr>
          <p:nvPr>
            <p:ph idx="1"/>
          </p:nvPr>
        </p:nvSpPr>
        <p:spPr/>
        <p:txBody>
          <a:bodyPr>
            <a:normAutofit lnSpcReduction="10000"/>
          </a:bodyPr>
          <a:lstStyle/>
          <a:p>
            <a:r>
              <a:rPr lang="en-US" dirty="0" smtClean="0"/>
              <a:t>Verbal/Linguistic (Words): You are probably strong at speaking, writing, reading, and listening.  </a:t>
            </a:r>
          </a:p>
          <a:p>
            <a:endParaRPr lang="en-US" dirty="0"/>
          </a:p>
          <a:p>
            <a:r>
              <a:rPr lang="en-US" dirty="0" smtClean="0"/>
              <a:t>Kinesthetic (Body): You learn best through activity: games, movement, hands-on tasks, building. You don’t like to sit still for long! </a:t>
            </a:r>
          </a:p>
          <a:p>
            <a:endParaRPr lang="en-US" dirty="0"/>
          </a:p>
          <a:p>
            <a:r>
              <a:rPr lang="en-US" dirty="0" smtClean="0"/>
              <a:t>Spatial  (Visual): You learn best through visual aids and organizers. You need to see in order to understand, so you typically like charts, graphs, maps, illustrations, art, etc. </a:t>
            </a:r>
            <a:endParaRPr lang="en-US" dirty="0"/>
          </a:p>
        </p:txBody>
      </p:sp>
    </p:spTree>
    <p:extLst>
      <p:ext uri="{BB962C8B-B14F-4D97-AF65-F5344CB8AC3E}">
        <p14:creationId xmlns:p14="http://schemas.microsoft.com/office/powerpoint/2010/main" val="4217394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Intelligences</a:t>
            </a:r>
            <a:endParaRPr lang="en-US" dirty="0"/>
          </a:p>
        </p:txBody>
      </p:sp>
      <p:sp>
        <p:nvSpPr>
          <p:cNvPr id="3" name="Content Placeholder 2"/>
          <p:cNvSpPr>
            <a:spLocks noGrp="1"/>
          </p:cNvSpPr>
          <p:nvPr>
            <p:ph idx="1"/>
          </p:nvPr>
        </p:nvSpPr>
        <p:spPr/>
        <p:txBody>
          <a:bodyPr/>
          <a:lstStyle/>
          <a:p>
            <a:r>
              <a:rPr lang="en-US" dirty="0" smtClean="0"/>
              <a:t>Logical (Mathematical): You are great with numbers, reasoning, and problem solving.  </a:t>
            </a:r>
          </a:p>
          <a:p>
            <a:endParaRPr lang="en-US" dirty="0"/>
          </a:p>
          <a:p>
            <a:r>
              <a:rPr lang="en-US" dirty="0" smtClean="0"/>
              <a:t>Musical: You learn well with songs, patterns, rhythms, instruments, and musical expression. </a:t>
            </a:r>
          </a:p>
          <a:p>
            <a:endParaRPr lang="en-US" dirty="0"/>
          </a:p>
          <a:p>
            <a:r>
              <a:rPr lang="en-US" dirty="0" smtClean="0"/>
              <a:t>Naturalist: You love the outdoors, animals, and field trips. You are very good at picking up subtle differences in meaning and reading between the lines. </a:t>
            </a:r>
            <a:endParaRPr lang="en-US" dirty="0"/>
          </a:p>
        </p:txBody>
      </p:sp>
    </p:spTree>
    <p:extLst>
      <p:ext uri="{BB962C8B-B14F-4D97-AF65-F5344CB8AC3E}">
        <p14:creationId xmlns:p14="http://schemas.microsoft.com/office/powerpoint/2010/main" val="4071074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a:t>
            </a:r>
            <a:endParaRPr lang="en-US" dirty="0"/>
          </a:p>
        </p:txBody>
      </p:sp>
      <p:sp>
        <p:nvSpPr>
          <p:cNvPr id="3" name="Content Placeholder 2"/>
          <p:cNvSpPr>
            <a:spLocks noGrp="1"/>
          </p:cNvSpPr>
          <p:nvPr>
            <p:ph idx="1"/>
          </p:nvPr>
        </p:nvSpPr>
        <p:spPr/>
        <p:txBody>
          <a:bodyPr>
            <a:normAutofit lnSpcReduction="10000"/>
          </a:bodyPr>
          <a:lstStyle/>
          <a:p>
            <a:r>
              <a:rPr lang="en-US" dirty="0" smtClean="0"/>
              <a:t>Write your name on three pieces of the paper squares.</a:t>
            </a:r>
          </a:p>
          <a:p>
            <a:endParaRPr lang="en-US" dirty="0" smtClean="0"/>
          </a:p>
          <a:p>
            <a:r>
              <a:rPr lang="en-US" dirty="0" smtClean="0"/>
              <a:t>Add two TINY drops of glue to your squares.  </a:t>
            </a:r>
          </a:p>
          <a:p>
            <a:pPr marL="114300" indent="0">
              <a:buNone/>
            </a:pPr>
            <a:endParaRPr lang="en-US" dirty="0"/>
          </a:p>
          <a:p>
            <a:r>
              <a:rPr lang="en-US" dirty="0" smtClean="0"/>
              <a:t>Go around the room and hang up your name in the appropriate spot for each of our three personality tests.  Press and hold for a second so it will stay. </a:t>
            </a:r>
          </a:p>
          <a:p>
            <a:endParaRPr lang="en-US" dirty="0"/>
          </a:p>
          <a:p>
            <a:r>
              <a:rPr lang="en-US" dirty="0" smtClean="0"/>
              <a:t>We will use these throughout the semester to determine assignments and groups for you. </a:t>
            </a:r>
            <a:endParaRPr lang="en-US" dirty="0"/>
          </a:p>
        </p:txBody>
      </p:sp>
    </p:spTree>
    <p:extLst>
      <p:ext uri="{BB962C8B-B14F-4D97-AF65-F5344CB8AC3E}">
        <p14:creationId xmlns:p14="http://schemas.microsoft.com/office/powerpoint/2010/main" val="164992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INVENTORIES</a:t>
            </a:r>
            <a:endParaRPr lang="en-US" dirty="0"/>
          </a:p>
        </p:txBody>
      </p:sp>
      <p:sp>
        <p:nvSpPr>
          <p:cNvPr id="3" name="Content Placeholder 2"/>
          <p:cNvSpPr>
            <a:spLocks noGrp="1"/>
          </p:cNvSpPr>
          <p:nvPr>
            <p:ph idx="1"/>
          </p:nvPr>
        </p:nvSpPr>
        <p:spPr/>
        <p:txBody>
          <a:bodyPr/>
          <a:lstStyle/>
          <a:p>
            <a:pPr marL="114300" indent="0">
              <a:buNone/>
            </a:pPr>
            <a:r>
              <a:rPr lang="en-US" dirty="0" smtClean="0"/>
              <a:t>Unit 1: Identity – Who are you? </a:t>
            </a:r>
          </a:p>
          <a:p>
            <a:pPr marL="114300" indent="0">
              <a:buNone/>
            </a:pPr>
            <a:endParaRPr lang="en-US" dirty="0"/>
          </a:p>
          <a:p>
            <a:pPr marL="114300" indent="0">
              <a:buNone/>
            </a:pPr>
            <a:r>
              <a:rPr lang="en-US" dirty="0" smtClean="0"/>
              <a:t>Today, these inventories will help you discover a little more about </a:t>
            </a:r>
            <a:r>
              <a:rPr lang="en-US" dirty="0" smtClean="0"/>
              <a:t>your identity, </a:t>
            </a:r>
            <a:r>
              <a:rPr lang="en-US" dirty="0" smtClean="0"/>
              <a:t>and will help me figure out how to best teach you and group you.  </a:t>
            </a:r>
            <a:endParaRPr lang="en-US" dirty="0" smtClean="0"/>
          </a:p>
          <a:p>
            <a:pPr marL="114300" indent="0">
              <a:buNone/>
            </a:pPr>
            <a:endParaRPr lang="en-US" dirty="0"/>
          </a:p>
          <a:p>
            <a:pPr marL="114300" indent="0">
              <a:buNone/>
            </a:pPr>
            <a:r>
              <a:rPr lang="en-US" smtClean="0"/>
              <a:t>Have fun!!! </a:t>
            </a:r>
            <a:endParaRPr lang="en-US" dirty="0" smtClean="0"/>
          </a:p>
          <a:p>
            <a:pPr marL="114300" indent="0">
              <a:buNone/>
            </a:pPr>
            <a:endParaRPr lang="en-US" dirty="0"/>
          </a:p>
        </p:txBody>
      </p:sp>
    </p:spTree>
    <p:extLst>
      <p:ext uri="{BB962C8B-B14F-4D97-AF65-F5344CB8AC3E}">
        <p14:creationId xmlns:p14="http://schemas.microsoft.com/office/powerpoint/2010/main" val="135304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Summarizer</a:t>
            </a:r>
            <a:endParaRPr lang="en-US" dirty="0"/>
          </a:p>
        </p:txBody>
      </p:sp>
      <p:sp>
        <p:nvSpPr>
          <p:cNvPr id="3" name="Content Placeholder 2"/>
          <p:cNvSpPr>
            <a:spLocks noGrp="1"/>
          </p:cNvSpPr>
          <p:nvPr>
            <p:ph idx="1"/>
          </p:nvPr>
        </p:nvSpPr>
        <p:spPr>
          <a:xfrm>
            <a:off x="457200" y="1752600"/>
            <a:ext cx="8229600" cy="4876800"/>
          </a:xfrm>
        </p:spPr>
        <p:txBody>
          <a:bodyPr>
            <a:normAutofit lnSpcReduction="10000"/>
          </a:bodyPr>
          <a:lstStyle/>
          <a:p>
            <a:r>
              <a:rPr lang="en-US" dirty="0" smtClean="0"/>
              <a:t>Write one paragraph reflecting on what you learned about yourself today.  What did your results show you that you didn’t realize before or that surprised you? What do you agree with ? What do you disagree with?  How could you use your test results to do better in this class or in school as a whole? </a:t>
            </a:r>
            <a:endParaRPr lang="en-US" dirty="0" smtClean="0"/>
          </a:p>
          <a:p>
            <a:endParaRPr lang="en-US" dirty="0"/>
          </a:p>
          <a:p>
            <a:r>
              <a:rPr lang="en-US" dirty="0" smtClean="0"/>
              <a:t>On an index card, please write the following:</a:t>
            </a:r>
          </a:p>
          <a:p>
            <a:pPr lvl="1"/>
            <a:r>
              <a:rPr lang="en-US" dirty="0" smtClean="0"/>
              <a:t>Center: Your Name</a:t>
            </a:r>
          </a:p>
          <a:p>
            <a:pPr lvl="1"/>
            <a:r>
              <a:rPr lang="en-US" dirty="0" smtClean="0"/>
              <a:t>Top Left: Block</a:t>
            </a:r>
            <a:endParaRPr lang="en-US" dirty="0" smtClean="0"/>
          </a:p>
          <a:p>
            <a:pPr lvl="1"/>
            <a:r>
              <a:rPr lang="en-US" dirty="0" smtClean="0"/>
              <a:t>Top Right: Color Test Result</a:t>
            </a:r>
          </a:p>
          <a:p>
            <a:pPr lvl="1"/>
            <a:r>
              <a:rPr lang="en-US" dirty="0" smtClean="0"/>
              <a:t>Bottom Left: 5-Minute Personality Test Result</a:t>
            </a:r>
          </a:p>
          <a:p>
            <a:pPr lvl="1"/>
            <a:r>
              <a:rPr lang="en-US" dirty="0" smtClean="0"/>
              <a:t>Bottom Right: Multiple Intelligences Result</a:t>
            </a:r>
            <a:endParaRPr lang="en-US" dirty="0"/>
          </a:p>
        </p:txBody>
      </p:sp>
    </p:spTree>
    <p:extLst>
      <p:ext uri="{BB962C8B-B14F-4D97-AF65-F5344CB8AC3E}">
        <p14:creationId xmlns:p14="http://schemas.microsoft.com/office/powerpoint/2010/main" val="1341731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r>
              <a:rPr lang="en-US" b="1" u="sng" dirty="0" smtClean="0"/>
              <a:t>Turn In</a:t>
            </a:r>
            <a:r>
              <a:rPr lang="en-US" dirty="0" smtClean="0"/>
              <a:t>: </a:t>
            </a:r>
            <a:r>
              <a:rPr lang="en-US" dirty="0" smtClean="0"/>
              <a:t>index card </a:t>
            </a:r>
            <a:r>
              <a:rPr lang="en-US" dirty="0" smtClean="0"/>
              <a:t>+ reflection paragraph (and summer </a:t>
            </a:r>
            <a:r>
              <a:rPr lang="en-US" dirty="0" smtClean="0"/>
              <a:t>reading, letter, signed </a:t>
            </a:r>
            <a:r>
              <a:rPr lang="en-US" dirty="0" smtClean="0"/>
              <a:t>syllabus form, if you have not already). </a:t>
            </a:r>
          </a:p>
          <a:p>
            <a:endParaRPr lang="en-US" dirty="0"/>
          </a:p>
          <a:p>
            <a:r>
              <a:rPr lang="en-US" b="1" u="sng" dirty="0" smtClean="0"/>
              <a:t>Get for Monday</a:t>
            </a:r>
            <a:r>
              <a:rPr lang="en-US" dirty="0" smtClean="0"/>
              <a:t>: 3-ring binder, tabs, notebook paper, other supplies needed. </a:t>
            </a:r>
          </a:p>
          <a:p>
            <a:endParaRPr lang="en-US" dirty="0"/>
          </a:p>
          <a:p>
            <a:r>
              <a:rPr lang="en-US" dirty="0" smtClean="0"/>
              <a:t>Have a great weekend!</a:t>
            </a:r>
          </a:p>
          <a:p>
            <a:endParaRPr lang="en-US" dirty="0"/>
          </a:p>
          <a:p>
            <a:endParaRPr lang="en-US" dirty="0"/>
          </a:p>
        </p:txBody>
      </p:sp>
    </p:spTree>
    <p:extLst>
      <p:ext uri="{BB962C8B-B14F-4D97-AF65-F5344CB8AC3E}">
        <p14:creationId xmlns:p14="http://schemas.microsoft.com/office/powerpoint/2010/main" val="2821364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Cube</a:t>
            </a:r>
            <a:endParaRPr lang="en-US" dirty="0"/>
          </a:p>
        </p:txBody>
      </p:sp>
      <p:sp>
        <p:nvSpPr>
          <p:cNvPr id="3" name="Content Placeholder 2"/>
          <p:cNvSpPr>
            <a:spLocks noGrp="1"/>
          </p:cNvSpPr>
          <p:nvPr>
            <p:ph idx="1"/>
          </p:nvPr>
        </p:nvSpPr>
        <p:spPr/>
        <p:txBody>
          <a:bodyPr/>
          <a:lstStyle/>
          <a:p>
            <a:r>
              <a:rPr lang="en-US" dirty="0" smtClean="0"/>
              <a:t>You need a piece of paper.</a:t>
            </a:r>
          </a:p>
          <a:p>
            <a:endParaRPr lang="en-US" dirty="0"/>
          </a:p>
          <a:p>
            <a:r>
              <a:rPr lang="en-US" dirty="0" smtClean="0"/>
              <a:t>Make sure you listen to each step carefully and follow the directions!</a:t>
            </a:r>
            <a:endParaRPr lang="en-US" dirty="0"/>
          </a:p>
        </p:txBody>
      </p:sp>
    </p:spTree>
    <p:extLst>
      <p:ext uri="{BB962C8B-B14F-4D97-AF65-F5344CB8AC3E}">
        <p14:creationId xmlns:p14="http://schemas.microsoft.com/office/powerpoint/2010/main" val="230420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Walk in The Woods</a:t>
            </a:r>
            <a:endParaRPr lang="en-US" dirty="0"/>
          </a:p>
        </p:txBody>
      </p:sp>
      <p:sp>
        <p:nvSpPr>
          <p:cNvPr id="3" name="Content Placeholder 2"/>
          <p:cNvSpPr>
            <a:spLocks noGrp="1"/>
          </p:cNvSpPr>
          <p:nvPr>
            <p:ph idx="1"/>
          </p:nvPr>
        </p:nvSpPr>
        <p:spPr/>
        <p:txBody>
          <a:bodyPr/>
          <a:lstStyle/>
          <a:p>
            <a:r>
              <a:rPr lang="en-US" dirty="0" smtClean="0"/>
              <a:t>Flip your paper over.</a:t>
            </a:r>
          </a:p>
          <a:p>
            <a:endParaRPr lang="en-US" dirty="0"/>
          </a:p>
          <a:p>
            <a:r>
              <a:rPr lang="en-US" dirty="0" smtClean="0"/>
              <a:t>Again, listen carefully and follow directions! </a:t>
            </a:r>
            <a:endParaRPr lang="en-US" dirty="0"/>
          </a:p>
        </p:txBody>
      </p:sp>
    </p:spTree>
    <p:extLst>
      <p:ext uri="{BB962C8B-B14F-4D97-AF65-F5344CB8AC3E}">
        <p14:creationId xmlns:p14="http://schemas.microsoft.com/office/powerpoint/2010/main" val="1013136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Colors Test</a:t>
            </a:r>
            <a:endParaRPr lang="en-US" dirty="0"/>
          </a:p>
        </p:txBody>
      </p:sp>
      <p:sp>
        <p:nvSpPr>
          <p:cNvPr id="3" name="Content Placeholder 2"/>
          <p:cNvSpPr>
            <a:spLocks noGrp="1"/>
          </p:cNvSpPr>
          <p:nvPr>
            <p:ph idx="1"/>
          </p:nvPr>
        </p:nvSpPr>
        <p:spPr/>
        <p:txBody>
          <a:bodyPr>
            <a:normAutofit lnSpcReduction="10000"/>
          </a:bodyPr>
          <a:lstStyle/>
          <a:p>
            <a:r>
              <a:rPr lang="en-US" dirty="0" smtClean="0"/>
              <a:t>Consider each group of words. </a:t>
            </a:r>
          </a:p>
          <a:p>
            <a:endParaRPr lang="en-US" dirty="0"/>
          </a:p>
          <a:p>
            <a:r>
              <a:rPr lang="en-US" dirty="0" smtClean="0"/>
              <a:t>Which group best describes you?  </a:t>
            </a:r>
            <a:r>
              <a:rPr lang="en-US" dirty="0" smtClean="0">
                <a:sym typeface="Wingdings" panose="05000000000000000000" pitchFamily="2" charset="2"/>
              </a:rPr>
              <a:t> Give that a 4. </a:t>
            </a:r>
          </a:p>
          <a:p>
            <a:endParaRPr lang="en-US" dirty="0">
              <a:sym typeface="Wingdings" panose="05000000000000000000" pitchFamily="2" charset="2"/>
            </a:endParaRPr>
          </a:p>
          <a:p>
            <a:r>
              <a:rPr lang="en-US" dirty="0" smtClean="0">
                <a:sym typeface="Wingdings" panose="05000000000000000000" pitchFamily="2" charset="2"/>
              </a:rPr>
              <a:t>Which group least describes you?   Give that a 1. </a:t>
            </a:r>
          </a:p>
          <a:p>
            <a:endParaRPr lang="en-US" dirty="0">
              <a:sym typeface="Wingdings" panose="05000000000000000000" pitchFamily="2" charset="2"/>
            </a:endParaRPr>
          </a:p>
          <a:p>
            <a:r>
              <a:rPr lang="en-US" dirty="0" smtClean="0">
                <a:sym typeface="Wingdings" panose="05000000000000000000" pitchFamily="2" charset="2"/>
              </a:rPr>
              <a:t>For the two middle groups, the one that is closest to you gets the 3, the one that is farthest from you gets a 2. </a:t>
            </a:r>
          </a:p>
          <a:p>
            <a:endParaRPr lang="en-US" dirty="0">
              <a:sym typeface="Wingdings" panose="05000000000000000000" pitchFamily="2" charset="2"/>
            </a:endParaRPr>
          </a:p>
          <a:p>
            <a:r>
              <a:rPr lang="en-US" dirty="0" smtClean="0">
                <a:sym typeface="Wingdings" panose="05000000000000000000" pitchFamily="2" charset="2"/>
              </a:rPr>
              <a:t>Add up your totals for each color. </a:t>
            </a:r>
            <a:endParaRPr lang="en-US" dirty="0"/>
          </a:p>
        </p:txBody>
      </p:sp>
    </p:spTree>
    <p:extLst>
      <p:ext uri="{BB962C8B-B14F-4D97-AF65-F5344CB8AC3E}">
        <p14:creationId xmlns:p14="http://schemas.microsoft.com/office/powerpoint/2010/main" val="1406747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Colors</a:t>
            </a:r>
            <a:br>
              <a:rPr lang="en-US" dirty="0" smtClean="0"/>
            </a:br>
            <a:r>
              <a:rPr lang="en-US" dirty="0" smtClean="0">
                <a:solidFill>
                  <a:srgbClr val="00B050"/>
                </a:solidFill>
              </a:rPr>
              <a:t>GREENS</a:t>
            </a:r>
            <a:endParaRPr lang="en-US" dirty="0">
              <a:solidFill>
                <a:srgbClr val="00B050"/>
              </a:solidFill>
            </a:endParaRPr>
          </a:p>
        </p:txBody>
      </p:sp>
      <p:sp>
        <p:nvSpPr>
          <p:cNvPr id="3" name="Content Placeholder 2"/>
          <p:cNvSpPr>
            <a:spLocks noGrp="1"/>
          </p:cNvSpPr>
          <p:nvPr>
            <p:ph idx="1"/>
          </p:nvPr>
        </p:nvSpPr>
        <p:spPr>
          <a:xfrm>
            <a:off x="457200" y="1752600"/>
            <a:ext cx="8229600" cy="4876800"/>
          </a:xfrm>
          <a:solidFill>
            <a:srgbClr val="92D050"/>
          </a:solidFill>
        </p:spPr>
        <p:txBody>
          <a:bodyPr>
            <a:normAutofit fontScale="32500" lnSpcReduction="20000"/>
          </a:bodyPr>
          <a:lstStyle/>
          <a:p>
            <a:r>
              <a:rPr lang="en-US" sz="6400" dirty="0">
                <a:solidFill>
                  <a:schemeClr val="tx1"/>
                </a:solidFill>
              </a:rPr>
              <a:t>Are innovative and logical</a:t>
            </a:r>
          </a:p>
          <a:p>
            <a:r>
              <a:rPr lang="en-US" sz="6400" dirty="0">
                <a:solidFill>
                  <a:schemeClr val="tx1"/>
                </a:solidFill>
              </a:rPr>
              <a:t>Seek to understand the world</a:t>
            </a:r>
          </a:p>
          <a:p>
            <a:r>
              <a:rPr lang="en-US" sz="6400" dirty="0">
                <a:solidFill>
                  <a:schemeClr val="tx1"/>
                </a:solidFill>
              </a:rPr>
              <a:t>Need to be competent</a:t>
            </a:r>
          </a:p>
          <a:p>
            <a:r>
              <a:rPr lang="en-US" sz="6400" dirty="0" smtClean="0">
                <a:solidFill>
                  <a:schemeClr val="tx1"/>
                </a:solidFill>
              </a:rPr>
              <a:t>Are </a:t>
            </a:r>
            <a:r>
              <a:rPr lang="en-US" sz="6400" dirty="0">
                <a:solidFill>
                  <a:schemeClr val="tx1"/>
                </a:solidFill>
              </a:rPr>
              <a:t>curious</a:t>
            </a:r>
          </a:p>
          <a:p>
            <a:r>
              <a:rPr lang="en-US" sz="6400" dirty="0">
                <a:solidFill>
                  <a:schemeClr val="tx1"/>
                </a:solidFill>
              </a:rPr>
              <a:t>Question authority</a:t>
            </a:r>
          </a:p>
          <a:p>
            <a:r>
              <a:rPr lang="en-US" sz="6400" dirty="0">
                <a:solidFill>
                  <a:schemeClr val="tx1"/>
                </a:solidFill>
              </a:rPr>
              <a:t>Push themselves to improve</a:t>
            </a:r>
          </a:p>
          <a:p>
            <a:r>
              <a:rPr lang="en-US" sz="6400" dirty="0" smtClean="0">
                <a:solidFill>
                  <a:schemeClr val="tx1"/>
                </a:solidFill>
              </a:rPr>
              <a:t>Are </a:t>
            </a:r>
            <a:r>
              <a:rPr lang="en-US" sz="6400" dirty="0">
                <a:solidFill>
                  <a:schemeClr val="tx1"/>
                </a:solidFill>
              </a:rPr>
              <a:t>slow to make decisions</a:t>
            </a:r>
          </a:p>
          <a:p>
            <a:r>
              <a:rPr lang="en-US" sz="6400" dirty="0">
                <a:solidFill>
                  <a:schemeClr val="tx1"/>
                </a:solidFill>
              </a:rPr>
              <a:t>Value concise communication</a:t>
            </a:r>
          </a:p>
          <a:p>
            <a:r>
              <a:rPr lang="en-US" sz="6400" dirty="0">
                <a:solidFill>
                  <a:schemeClr val="tx1"/>
                </a:solidFill>
              </a:rPr>
              <a:t>Look for intellectual stimulation</a:t>
            </a:r>
          </a:p>
          <a:p>
            <a:r>
              <a:rPr lang="en-US" sz="6400" dirty="0">
                <a:solidFill>
                  <a:schemeClr val="tx1"/>
                </a:solidFill>
              </a:rPr>
              <a:t>Enjoy intriguing discussions</a:t>
            </a:r>
          </a:p>
          <a:p>
            <a:r>
              <a:rPr lang="en-US" sz="6400" dirty="0">
                <a:solidFill>
                  <a:schemeClr val="tx1"/>
                </a:solidFill>
              </a:rPr>
              <a:t>Are sometimes oblivious to emotions</a:t>
            </a:r>
          </a:p>
          <a:p>
            <a:r>
              <a:rPr lang="en-US" sz="6400" dirty="0">
                <a:solidFill>
                  <a:schemeClr val="tx1"/>
                </a:solidFill>
              </a:rPr>
              <a:t>Are detached</a:t>
            </a:r>
          </a:p>
          <a:p>
            <a:r>
              <a:rPr lang="en-US" sz="6400" dirty="0" smtClean="0">
                <a:solidFill>
                  <a:schemeClr val="tx1"/>
                </a:solidFill>
              </a:rPr>
              <a:t>Are </a:t>
            </a:r>
            <a:r>
              <a:rPr lang="en-US" sz="6400" dirty="0">
                <a:solidFill>
                  <a:schemeClr val="tx1"/>
                </a:solidFill>
              </a:rPr>
              <a:t>drawn to technical occupations</a:t>
            </a:r>
          </a:p>
          <a:p>
            <a:r>
              <a:rPr lang="en-US" sz="6400" dirty="0" smtClean="0">
                <a:solidFill>
                  <a:schemeClr val="tx1"/>
                </a:solidFill>
              </a:rPr>
              <a:t>Focus </a:t>
            </a:r>
            <a:r>
              <a:rPr lang="en-US" sz="6400" dirty="0">
                <a:solidFill>
                  <a:schemeClr val="tx1"/>
                </a:solidFill>
              </a:rPr>
              <a:t>on the future</a:t>
            </a:r>
          </a:p>
          <a:p>
            <a:r>
              <a:rPr lang="en-US" sz="6400" dirty="0">
                <a:solidFill>
                  <a:schemeClr val="tx1"/>
                </a:solidFill>
              </a:rPr>
              <a:t>Bring innovation to society</a:t>
            </a:r>
          </a:p>
          <a:p>
            <a:endParaRPr lang="en-US" dirty="0"/>
          </a:p>
        </p:txBody>
      </p:sp>
    </p:spTree>
    <p:extLst>
      <p:ext uri="{BB962C8B-B14F-4D97-AF65-F5344CB8AC3E}">
        <p14:creationId xmlns:p14="http://schemas.microsoft.com/office/powerpoint/2010/main" val="3080219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Colors</a:t>
            </a:r>
            <a:br>
              <a:rPr lang="en-US" dirty="0" smtClean="0"/>
            </a:br>
            <a:r>
              <a:rPr lang="en-US" dirty="0" smtClean="0">
                <a:solidFill>
                  <a:srgbClr val="FFC000"/>
                </a:solidFill>
              </a:rPr>
              <a:t>Orange</a:t>
            </a:r>
            <a:endParaRPr lang="en-US" dirty="0">
              <a:solidFill>
                <a:srgbClr val="FFC000"/>
              </a:solidFill>
            </a:endParaRPr>
          </a:p>
        </p:txBody>
      </p:sp>
      <p:sp>
        <p:nvSpPr>
          <p:cNvPr id="3" name="Content Placeholder 2"/>
          <p:cNvSpPr>
            <a:spLocks noGrp="1"/>
          </p:cNvSpPr>
          <p:nvPr>
            <p:ph idx="1"/>
          </p:nvPr>
        </p:nvSpPr>
        <p:spPr>
          <a:xfrm>
            <a:off x="457200" y="1752600"/>
            <a:ext cx="8229600" cy="5105400"/>
          </a:xfrm>
          <a:solidFill>
            <a:srgbClr val="FFC000"/>
          </a:solidFill>
        </p:spPr>
        <p:txBody>
          <a:bodyPr>
            <a:noAutofit/>
          </a:bodyPr>
          <a:lstStyle/>
          <a:p>
            <a:r>
              <a:rPr lang="en-US" sz="1600" dirty="0">
                <a:solidFill>
                  <a:schemeClr val="tx1"/>
                </a:solidFill>
              </a:rPr>
              <a:t>Are free and spontaneous</a:t>
            </a:r>
          </a:p>
          <a:p>
            <a:r>
              <a:rPr lang="en-US" sz="1600" dirty="0">
                <a:solidFill>
                  <a:schemeClr val="tx1"/>
                </a:solidFill>
              </a:rPr>
              <a:t>Are impulsive risk-takers</a:t>
            </a:r>
          </a:p>
          <a:p>
            <a:r>
              <a:rPr lang="en-US" sz="1600" dirty="0">
                <a:solidFill>
                  <a:schemeClr val="tx1"/>
                </a:solidFill>
              </a:rPr>
              <a:t>Are active</a:t>
            </a:r>
          </a:p>
          <a:p>
            <a:r>
              <a:rPr lang="en-US" sz="1600" dirty="0">
                <a:solidFill>
                  <a:schemeClr val="tx1"/>
                </a:solidFill>
              </a:rPr>
              <a:t>Are optimistic</a:t>
            </a:r>
          </a:p>
          <a:p>
            <a:r>
              <a:rPr lang="en-US" sz="1600" dirty="0">
                <a:solidFill>
                  <a:schemeClr val="tx1"/>
                </a:solidFill>
              </a:rPr>
              <a:t>Resist commitment</a:t>
            </a:r>
          </a:p>
          <a:p>
            <a:r>
              <a:rPr lang="en-US" sz="1600" dirty="0" smtClean="0">
                <a:solidFill>
                  <a:schemeClr val="tx1"/>
                </a:solidFill>
              </a:rPr>
              <a:t>Thrive </a:t>
            </a:r>
            <a:r>
              <a:rPr lang="en-US" sz="1600" dirty="0">
                <a:solidFill>
                  <a:schemeClr val="tx1"/>
                </a:solidFill>
              </a:rPr>
              <a:t>on crises</a:t>
            </a:r>
          </a:p>
          <a:p>
            <a:r>
              <a:rPr lang="en-US" sz="1600" dirty="0" smtClean="0">
                <a:solidFill>
                  <a:schemeClr val="tx1"/>
                </a:solidFill>
              </a:rPr>
              <a:t>Like </a:t>
            </a:r>
            <a:r>
              <a:rPr lang="en-US" sz="1600" dirty="0">
                <a:solidFill>
                  <a:schemeClr val="tx1"/>
                </a:solidFill>
              </a:rPr>
              <a:t>to be the center of attention</a:t>
            </a:r>
          </a:p>
          <a:p>
            <a:r>
              <a:rPr lang="en-US" sz="1600" dirty="0">
                <a:solidFill>
                  <a:schemeClr val="tx1"/>
                </a:solidFill>
              </a:rPr>
              <a:t>Have great endurance</a:t>
            </a:r>
          </a:p>
          <a:p>
            <a:r>
              <a:rPr lang="en-US" sz="1600" dirty="0">
                <a:solidFill>
                  <a:schemeClr val="tx1"/>
                </a:solidFill>
              </a:rPr>
              <a:t>Are drawn to action jobs</a:t>
            </a:r>
          </a:p>
          <a:p>
            <a:r>
              <a:rPr lang="en-US" sz="1600" dirty="0">
                <a:solidFill>
                  <a:schemeClr val="tx1"/>
                </a:solidFill>
              </a:rPr>
              <a:t>Need variety</a:t>
            </a:r>
          </a:p>
          <a:p>
            <a:r>
              <a:rPr lang="en-US" sz="1600" dirty="0" smtClean="0">
                <a:solidFill>
                  <a:schemeClr val="tx1"/>
                </a:solidFill>
              </a:rPr>
              <a:t>Are </a:t>
            </a:r>
            <a:r>
              <a:rPr lang="en-US" sz="1600" dirty="0">
                <a:solidFill>
                  <a:schemeClr val="tx1"/>
                </a:solidFill>
              </a:rPr>
              <a:t>competitive</a:t>
            </a:r>
          </a:p>
          <a:p>
            <a:r>
              <a:rPr lang="en-US" sz="1600" dirty="0">
                <a:solidFill>
                  <a:schemeClr val="tx1"/>
                </a:solidFill>
              </a:rPr>
              <a:t>Deal with the here and now</a:t>
            </a:r>
          </a:p>
          <a:p>
            <a:r>
              <a:rPr lang="en-US" sz="1600" dirty="0" smtClean="0">
                <a:solidFill>
                  <a:schemeClr val="tx1"/>
                </a:solidFill>
              </a:rPr>
              <a:t>Are </a:t>
            </a:r>
            <a:r>
              <a:rPr lang="en-US" sz="1600" dirty="0">
                <a:solidFill>
                  <a:schemeClr val="tx1"/>
                </a:solidFill>
              </a:rPr>
              <a:t>generous</a:t>
            </a:r>
          </a:p>
          <a:p>
            <a:r>
              <a:rPr lang="en-US" sz="1600" dirty="0">
                <a:solidFill>
                  <a:schemeClr val="tx1"/>
                </a:solidFill>
              </a:rPr>
              <a:t>Have difficulty finding acceptance</a:t>
            </a:r>
          </a:p>
          <a:p>
            <a:r>
              <a:rPr lang="en-US" sz="1600" dirty="0">
                <a:solidFill>
                  <a:schemeClr val="tx1"/>
                </a:solidFill>
              </a:rPr>
              <a:t>Like to live in a casual atmosphere</a:t>
            </a:r>
          </a:p>
          <a:p>
            <a:r>
              <a:rPr lang="en-US" sz="1600" dirty="0">
                <a:solidFill>
                  <a:schemeClr val="tx1"/>
                </a:solidFill>
              </a:rPr>
              <a:t>Bring excitement to society</a:t>
            </a:r>
            <a:endParaRPr lang="en-US" sz="1600" dirty="0">
              <a:solidFill>
                <a:schemeClr val="tx1"/>
              </a:solidFill>
            </a:endParaRPr>
          </a:p>
        </p:txBody>
      </p:sp>
    </p:spTree>
    <p:extLst>
      <p:ext uri="{BB962C8B-B14F-4D97-AF65-F5344CB8AC3E}">
        <p14:creationId xmlns:p14="http://schemas.microsoft.com/office/powerpoint/2010/main" val="2695026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Colors</a:t>
            </a:r>
            <a:br>
              <a:rPr lang="en-US" dirty="0" smtClean="0"/>
            </a:br>
            <a:r>
              <a:rPr lang="en-US" dirty="0" smtClean="0">
                <a:solidFill>
                  <a:srgbClr val="FFFF00"/>
                </a:solidFill>
              </a:rPr>
              <a:t>Gold</a:t>
            </a:r>
            <a:endParaRPr lang="en-US" dirty="0">
              <a:solidFill>
                <a:srgbClr val="FFFF00"/>
              </a:solidFill>
            </a:endParaRPr>
          </a:p>
        </p:txBody>
      </p:sp>
      <p:sp>
        <p:nvSpPr>
          <p:cNvPr id="3" name="Content Placeholder 2"/>
          <p:cNvSpPr>
            <a:spLocks noGrp="1"/>
          </p:cNvSpPr>
          <p:nvPr>
            <p:ph idx="1"/>
          </p:nvPr>
        </p:nvSpPr>
        <p:spPr>
          <a:xfrm>
            <a:off x="457200" y="1752600"/>
            <a:ext cx="8229600" cy="5105400"/>
          </a:xfrm>
          <a:solidFill>
            <a:srgbClr val="FFFF00"/>
          </a:solidFill>
        </p:spPr>
        <p:txBody>
          <a:bodyPr>
            <a:normAutofit fontScale="77500" lnSpcReduction="20000"/>
          </a:bodyPr>
          <a:lstStyle/>
          <a:p>
            <a:r>
              <a:rPr lang="en-US" dirty="0"/>
              <a:t>Are dutiful and stable</a:t>
            </a:r>
          </a:p>
          <a:p>
            <a:r>
              <a:rPr lang="en-US" dirty="0"/>
              <a:t>Need to be useful</a:t>
            </a:r>
          </a:p>
          <a:p>
            <a:r>
              <a:rPr lang="en-US" dirty="0"/>
              <a:t>Want to be self-sufficient</a:t>
            </a:r>
          </a:p>
          <a:p>
            <a:r>
              <a:rPr lang="en-US" dirty="0"/>
              <a:t>Value organization</a:t>
            </a:r>
          </a:p>
          <a:p>
            <a:r>
              <a:rPr lang="en-US" dirty="0"/>
              <a:t>Desire punctuality</a:t>
            </a:r>
          </a:p>
          <a:p>
            <a:r>
              <a:rPr lang="en-US" dirty="0"/>
              <a:t>Schedule their lives</a:t>
            </a:r>
          </a:p>
          <a:p>
            <a:r>
              <a:rPr lang="en-US" dirty="0"/>
              <a:t>Make and keep commitments</a:t>
            </a:r>
          </a:p>
          <a:p>
            <a:r>
              <a:rPr lang="en-US" dirty="0" smtClean="0"/>
              <a:t>Are </a:t>
            </a:r>
            <a:r>
              <a:rPr lang="en-US" dirty="0"/>
              <a:t>goal-oriented</a:t>
            </a:r>
          </a:p>
          <a:p>
            <a:r>
              <a:rPr lang="en-US" dirty="0"/>
              <a:t>Value rules</a:t>
            </a:r>
          </a:p>
          <a:p>
            <a:r>
              <a:rPr lang="en-US" dirty="0"/>
              <a:t>Prepare for the future</a:t>
            </a:r>
          </a:p>
          <a:p>
            <a:r>
              <a:rPr lang="en-US" dirty="0"/>
              <a:t>Are inclined to join groups</a:t>
            </a:r>
          </a:p>
          <a:p>
            <a:r>
              <a:rPr lang="en-US" dirty="0" smtClean="0"/>
              <a:t>Prefer </a:t>
            </a:r>
            <a:r>
              <a:rPr lang="en-US" dirty="0"/>
              <a:t>order and cleanliness</a:t>
            </a:r>
          </a:p>
          <a:p>
            <a:r>
              <a:rPr lang="en-US" dirty="0"/>
              <a:t>Are responsible and dedicated</a:t>
            </a:r>
          </a:p>
          <a:p>
            <a:r>
              <a:rPr lang="en-US" dirty="0"/>
              <a:t>Are drawn to respected occupations</a:t>
            </a:r>
          </a:p>
          <a:p>
            <a:r>
              <a:rPr lang="en-US" dirty="0"/>
              <a:t>Enjoy positions of authority</a:t>
            </a:r>
          </a:p>
          <a:p>
            <a:r>
              <a:rPr lang="en-US" dirty="0"/>
              <a:t>Desire structure</a:t>
            </a:r>
          </a:p>
          <a:p>
            <a:r>
              <a:rPr lang="en-US" dirty="0"/>
              <a:t>Bring stability to society</a:t>
            </a:r>
          </a:p>
          <a:p>
            <a:endParaRPr lang="en-US" dirty="0"/>
          </a:p>
        </p:txBody>
      </p:sp>
    </p:spTree>
    <p:extLst>
      <p:ext uri="{BB962C8B-B14F-4D97-AF65-F5344CB8AC3E}">
        <p14:creationId xmlns:p14="http://schemas.microsoft.com/office/powerpoint/2010/main" val="1987855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Colors</a:t>
            </a:r>
            <a:br>
              <a:rPr lang="en-US" dirty="0" smtClean="0"/>
            </a:br>
            <a:r>
              <a:rPr lang="en-US" dirty="0" smtClean="0">
                <a:solidFill>
                  <a:srgbClr val="00B0F0"/>
                </a:solidFill>
              </a:rPr>
              <a:t>Blue </a:t>
            </a:r>
            <a:endParaRPr lang="en-US" dirty="0">
              <a:solidFill>
                <a:srgbClr val="00B0F0"/>
              </a:solidFill>
            </a:endParaRPr>
          </a:p>
        </p:txBody>
      </p:sp>
      <p:sp>
        <p:nvSpPr>
          <p:cNvPr id="3" name="Content Placeholder 2"/>
          <p:cNvSpPr>
            <a:spLocks noGrp="1"/>
          </p:cNvSpPr>
          <p:nvPr>
            <p:ph idx="1"/>
          </p:nvPr>
        </p:nvSpPr>
        <p:spPr>
          <a:xfrm>
            <a:off x="457200" y="1752600"/>
            <a:ext cx="8229600" cy="5105400"/>
          </a:xfrm>
          <a:solidFill>
            <a:srgbClr val="00B0F0"/>
          </a:solidFill>
        </p:spPr>
        <p:txBody>
          <a:bodyPr>
            <a:normAutofit fontScale="77500" lnSpcReduction="20000"/>
          </a:bodyPr>
          <a:lstStyle/>
          <a:p>
            <a:r>
              <a:rPr lang="en-US" dirty="0"/>
              <a:t>Are in search of themselves</a:t>
            </a:r>
          </a:p>
          <a:p>
            <a:r>
              <a:rPr lang="en-US" dirty="0"/>
              <a:t>Need to feel unique</a:t>
            </a:r>
          </a:p>
          <a:p>
            <a:r>
              <a:rPr lang="en-US" dirty="0"/>
              <a:t>Must be true to themselves</a:t>
            </a:r>
          </a:p>
          <a:p>
            <a:r>
              <a:rPr lang="en-US" dirty="0" smtClean="0"/>
              <a:t>Value </a:t>
            </a:r>
            <a:r>
              <a:rPr lang="en-US" dirty="0"/>
              <a:t>close relationships</a:t>
            </a:r>
          </a:p>
          <a:p>
            <a:r>
              <a:rPr lang="en-US" dirty="0"/>
              <a:t>Encourage expression</a:t>
            </a:r>
          </a:p>
          <a:p>
            <a:r>
              <a:rPr lang="en-US" dirty="0"/>
              <a:t>Desire quality time with loved ones</a:t>
            </a:r>
          </a:p>
          <a:p>
            <a:r>
              <a:rPr lang="en-US" dirty="0"/>
              <a:t>Need opportunities to be creative</a:t>
            </a:r>
          </a:p>
          <a:p>
            <a:r>
              <a:rPr lang="en-US" dirty="0"/>
              <a:t>Compromise and cooperate</a:t>
            </a:r>
          </a:p>
          <a:p>
            <a:r>
              <a:rPr lang="en-US" dirty="0"/>
              <a:t>Nurture people, plants and animals</a:t>
            </a:r>
          </a:p>
          <a:p>
            <a:r>
              <a:rPr lang="en-US" dirty="0" smtClean="0"/>
              <a:t>Share </a:t>
            </a:r>
            <a:r>
              <a:rPr lang="en-US" dirty="0"/>
              <a:t>emotions</a:t>
            </a:r>
          </a:p>
          <a:p>
            <a:r>
              <a:rPr lang="en-US" dirty="0"/>
              <a:t>Make decisions based on feelings</a:t>
            </a:r>
          </a:p>
          <a:p>
            <a:r>
              <a:rPr lang="en-US" dirty="0" smtClean="0"/>
              <a:t>Are </a:t>
            </a:r>
            <a:r>
              <a:rPr lang="en-US" dirty="0"/>
              <a:t>adaptable</a:t>
            </a:r>
          </a:p>
          <a:p>
            <a:r>
              <a:rPr lang="en-US" dirty="0"/>
              <a:t>Are drawn to literature</a:t>
            </a:r>
          </a:p>
          <a:p>
            <a:r>
              <a:rPr lang="en-US" dirty="0"/>
              <a:t>Are drawn to nurturing careers</a:t>
            </a:r>
          </a:p>
          <a:p>
            <a:r>
              <a:rPr lang="en-US" dirty="0"/>
              <a:t>Get involved in causes</a:t>
            </a:r>
          </a:p>
          <a:p>
            <a:r>
              <a:rPr lang="en-US" dirty="0"/>
              <a:t>Are committed to ideals</a:t>
            </a:r>
          </a:p>
          <a:p>
            <a:r>
              <a:rPr lang="en-US" dirty="0"/>
              <a:t>Bring unity to society</a:t>
            </a:r>
          </a:p>
          <a:p>
            <a:endParaRPr lang="en-US" dirty="0"/>
          </a:p>
        </p:txBody>
      </p:sp>
    </p:spTree>
    <p:extLst>
      <p:ext uri="{BB962C8B-B14F-4D97-AF65-F5344CB8AC3E}">
        <p14:creationId xmlns:p14="http://schemas.microsoft.com/office/powerpoint/2010/main" val="1032575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3204</TotalTime>
  <Words>1406</Words>
  <Application>Microsoft Office PowerPoint</Application>
  <PresentationFormat>On-screen Show (4:3)</PresentationFormat>
  <Paragraphs>186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Apothecary</vt:lpstr>
      <vt:lpstr>Warm-Up: who are you? </vt:lpstr>
      <vt:lpstr>PERSONALITY INVENTORIES</vt:lpstr>
      <vt:lpstr>The Cube</vt:lpstr>
      <vt:lpstr>A Walk in The Woods</vt:lpstr>
      <vt:lpstr>True Colors Test</vt:lpstr>
      <vt:lpstr>The Colors GREENS</vt:lpstr>
      <vt:lpstr>The Colors Orange</vt:lpstr>
      <vt:lpstr>The Colors Gold</vt:lpstr>
      <vt:lpstr>The Colors Blue </vt:lpstr>
      <vt:lpstr>The 5-minute personality test</vt:lpstr>
      <vt:lpstr>L = Lion</vt:lpstr>
      <vt:lpstr>O = OTTer</vt:lpstr>
      <vt:lpstr>G = Golden Retriever</vt:lpstr>
      <vt:lpstr>B = Beaver</vt:lpstr>
      <vt:lpstr>Multiple Intelligences</vt:lpstr>
      <vt:lpstr>Intrapersonal vs. interpersonal</vt:lpstr>
      <vt:lpstr>Multiple intelligences</vt:lpstr>
      <vt:lpstr>Multiple Intelligences</vt:lpstr>
      <vt:lpstr>Next Step</vt:lpstr>
      <vt:lpstr>Summarizer</vt:lpstr>
      <vt:lpstr>reminders</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  what makes you happy?</dc:title>
  <dc:creator>Alexandra Yeganegi</dc:creator>
  <cp:lastModifiedBy>Alexandra Yeganegi</cp:lastModifiedBy>
  <cp:revision>16</cp:revision>
  <dcterms:created xsi:type="dcterms:W3CDTF">2015-01-04T05:37:23Z</dcterms:created>
  <dcterms:modified xsi:type="dcterms:W3CDTF">2015-01-08T22:24:45Z</dcterms:modified>
</cp:coreProperties>
</file>