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9BB9-D19C-440D-ADF2-6664FD9E5B86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177A986-822A-404F-8F15-992B1402FED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9BB9-D19C-440D-ADF2-6664FD9E5B86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7A986-822A-404F-8F15-992B1402F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9BB9-D19C-440D-ADF2-6664FD9E5B86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7A986-822A-404F-8F15-992B1402F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9BB9-D19C-440D-ADF2-6664FD9E5B86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7A986-822A-404F-8F15-992B1402F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9BB9-D19C-440D-ADF2-6664FD9E5B86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7A986-822A-404F-8F15-992B1402FED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9BB9-D19C-440D-ADF2-6664FD9E5B86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7A986-822A-404F-8F15-992B1402F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9BB9-D19C-440D-ADF2-6664FD9E5B86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7A986-822A-404F-8F15-992B1402F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9BB9-D19C-440D-ADF2-6664FD9E5B86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7A986-822A-404F-8F15-992B1402F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9BB9-D19C-440D-ADF2-6664FD9E5B86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7A986-822A-404F-8F15-992B1402F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9BB9-D19C-440D-ADF2-6664FD9E5B86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7A986-822A-404F-8F15-992B1402FE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9BB9-D19C-440D-ADF2-6664FD9E5B86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7A986-822A-404F-8F15-992B1402FED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84E9BB9-D19C-440D-ADF2-6664FD9E5B86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177A986-822A-404F-8F15-992B1402FED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block: get organized!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notebook/binder should have 5 tabs or sections: </a:t>
            </a:r>
          </a:p>
          <a:p>
            <a:pPr lvl="1"/>
            <a:r>
              <a:rPr lang="en-US" dirty="0" smtClean="0"/>
              <a:t>1) Important Stuff</a:t>
            </a:r>
          </a:p>
          <a:p>
            <a:pPr lvl="1"/>
            <a:r>
              <a:rPr lang="en-US" dirty="0" smtClean="0"/>
              <a:t>2) Unit 1 </a:t>
            </a:r>
          </a:p>
          <a:p>
            <a:pPr lvl="1"/>
            <a:r>
              <a:rPr lang="en-US" dirty="0" smtClean="0"/>
              <a:t>3) Unit 2 </a:t>
            </a:r>
          </a:p>
          <a:p>
            <a:pPr lvl="1"/>
            <a:r>
              <a:rPr lang="en-US" dirty="0" smtClean="0"/>
              <a:t>4) Unit 3</a:t>
            </a:r>
          </a:p>
          <a:p>
            <a:pPr lvl="1"/>
            <a:r>
              <a:rPr lang="en-US" dirty="0" smtClean="0"/>
              <a:t>5) Unit 4 </a:t>
            </a:r>
          </a:p>
          <a:p>
            <a:pPr lvl="1"/>
            <a:endParaRPr lang="en-US" dirty="0"/>
          </a:p>
          <a:p>
            <a:pPr marL="411480" lvl="1" indent="0">
              <a:buNone/>
            </a:pPr>
            <a:r>
              <a:rPr lang="en-US" dirty="0" smtClean="0"/>
              <a:t>The first paper for Unit 1 should be the Figurative Language/Symbolism Notes/Warm-Up.  </a:t>
            </a:r>
          </a:p>
          <a:p>
            <a:pPr lvl="1"/>
            <a:endParaRPr lang="en-US" dirty="0" smtClean="0"/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46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Notebook Check #1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dirty="0" smtClean="0"/>
              <a:t>Using your notebook, please answer the following questions on a piece of paper.  </a:t>
            </a:r>
          </a:p>
          <a:p>
            <a:pPr marL="114300" indent="0">
              <a:buNone/>
            </a:pPr>
            <a:endParaRPr lang="en-US" dirty="0"/>
          </a:p>
          <a:p>
            <a:pPr marL="571500" indent="-457200">
              <a:buAutoNum type="arabicParenR"/>
            </a:pPr>
            <a:r>
              <a:rPr lang="en-US" dirty="0" smtClean="0"/>
              <a:t>Name 3 of Ms. </a:t>
            </a:r>
            <a:r>
              <a:rPr lang="en-US" dirty="0" err="1" smtClean="0"/>
              <a:t>Yeganegi’s</a:t>
            </a:r>
            <a:r>
              <a:rPr lang="en-US" dirty="0" smtClean="0"/>
              <a:t> hobbies </a:t>
            </a:r>
            <a:r>
              <a:rPr lang="en-US" i="1" dirty="0" smtClean="0"/>
              <a:t>based on her introduction letter to you on the first day of school.</a:t>
            </a:r>
          </a:p>
          <a:p>
            <a:pPr marL="868680" lvl="1" indent="-457200">
              <a:buAutoNum type="arabicParenR"/>
            </a:pP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block</a:t>
            </a:r>
            <a:r>
              <a:rPr lang="en-US" dirty="0" smtClean="0"/>
              <a:t>: Name 3 facts about Mr. Heggie </a:t>
            </a:r>
            <a:r>
              <a:rPr lang="en-US" i="1" dirty="0" smtClean="0"/>
              <a:t>based on his introduction letter to you on the second day of school. </a:t>
            </a:r>
          </a:p>
          <a:p>
            <a:pPr marL="411480" lvl="1" indent="0">
              <a:buNone/>
            </a:pPr>
            <a:endParaRPr lang="en-US" dirty="0" smtClean="0"/>
          </a:p>
          <a:p>
            <a:pPr marL="571500" indent="-457200">
              <a:buAutoNum type="arabicParenR"/>
            </a:pPr>
            <a:r>
              <a:rPr lang="en-US" dirty="0" smtClean="0"/>
              <a:t>Draw and label one example of symbolism that you put on your warm-up on 8/7.  </a:t>
            </a:r>
          </a:p>
          <a:p>
            <a:pPr marL="571500" indent="-457200">
              <a:buAutoNum type="arabicParenR"/>
            </a:pPr>
            <a:endParaRPr lang="en-US" dirty="0"/>
          </a:p>
          <a:p>
            <a:pPr marL="571500" indent="-457200">
              <a:buAutoNum type="arabicParenR"/>
            </a:pPr>
            <a:r>
              <a:rPr lang="en-US" dirty="0" smtClean="0"/>
              <a:t>According to your color symbolism notes, what are three possible meanings of the color yellow?</a:t>
            </a:r>
          </a:p>
          <a:p>
            <a:pPr marL="571500" indent="-457200">
              <a:buAutoNum type="arabicParenR"/>
            </a:pPr>
            <a:endParaRPr lang="en-US" dirty="0"/>
          </a:p>
          <a:p>
            <a:pPr marL="571500" indent="-457200">
              <a:buAutoNum type="arabicParenR"/>
            </a:pPr>
            <a:r>
              <a:rPr lang="en-US" dirty="0" smtClean="0"/>
              <a:t>Define the term “culture” in your own words.  </a:t>
            </a:r>
          </a:p>
          <a:p>
            <a:pPr marL="571500" indent="-457200">
              <a:buAutoNum type="arabicParenR"/>
            </a:pPr>
            <a:endParaRPr lang="en-US" dirty="0"/>
          </a:p>
          <a:p>
            <a:pPr marL="571500" indent="-45720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840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Step 2 of your project… </a:t>
            </a:r>
          </a:p>
          <a:p>
            <a:pPr lvl="1"/>
            <a:r>
              <a:rPr lang="en-US" dirty="0" smtClean="0"/>
              <a:t>What are some things we need to know about your country and culture?  </a:t>
            </a:r>
          </a:p>
          <a:p>
            <a:pPr lvl="2"/>
            <a:r>
              <a:rPr lang="en-US" dirty="0" smtClean="0"/>
              <a:t>Suggestions:  </a:t>
            </a:r>
          </a:p>
          <a:p>
            <a:pPr lvl="3"/>
            <a:r>
              <a:rPr lang="en-US" dirty="0" smtClean="0"/>
              <a:t>Food</a:t>
            </a:r>
          </a:p>
          <a:p>
            <a:pPr lvl="3"/>
            <a:r>
              <a:rPr lang="en-US" dirty="0" smtClean="0"/>
              <a:t>National Attractions/Tourist Interests</a:t>
            </a:r>
          </a:p>
          <a:p>
            <a:pPr lvl="3"/>
            <a:r>
              <a:rPr lang="en-US" dirty="0" smtClean="0"/>
              <a:t>Clothing</a:t>
            </a:r>
          </a:p>
          <a:p>
            <a:pPr lvl="3"/>
            <a:r>
              <a:rPr lang="en-US" dirty="0" smtClean="0"/>
              <a:t>Education</a:t>
            </a:r>
          </a:p>
          <a:p>
            <a:pPr lvl="3"/>
            <a:r>
              <a:rPr lang="en-US" dirty="0" smtClean="0"/>
              <a:t>Others???</a:t>
            </a:r>
          </a:p>
          <a:p>
            <a:pPr lvl="3"/>
            <a:endParaRPr lang="en-US" dirty="0"/>
          </a:p>
          <a:p>
            <a:pPr lvl="1">
              <a:buClr>
                <a:srgbClr val="CF543F"/>
              </a:buClr>
            </a:pPr>
            <a:r>
              <a:rPr lang="en-US" dirty="0" smtClean="0">
                <a:solidFill>
                  <a:srgbClr val="564B3C"/>
                </a:solidFill>
              </a:rPr>
              <a:t>What are some CREDIBLE sources you can use to find information? </a:t>
            </a:r>
          </a:p>
          <a:p>
            <a:pPr lvl="2">
              <a:buClr>
                <a:srgbClr val="CF543F"/>
              </a:buClr>
            </a:pPr>
            <a:r>
              <a:rPr lang="en-US" dirty="0" smtClean="0">
                <a:solidFill>
                  <a:srgbClr val="564B3C"/>
                </a:solidFill>
              </a:rPr>
              <a:t>Look for .org, .</a:t>
            </a:r>
            <a:r>
              <a:rPr lang="en-US" dirty="0" err="1" smtClean="0">
                <a:solidFill>
                  <a:srgbClr val="564B3C"/>
                </a:solidFill>
              </a:rPr>
              <a:t>gov</a:t>
            </a:r>
            <a:r>
              <a:rPr lang="en-US" dirty="0" smtClean="0">
                <a:solidFill>
                  <a:srgbClr val="564B3C"/>
                </a:solidFill>
              </a:rPr>
              <a:t>, .</a:t>
            </a:r>
            <a:r>
              <a:rPr lang="en-US" dirty="0" err="1" smtClean="0">
                <a:solidFill>
                  <a:srgbClr val="564B3C"/>
                </a:solidFill>
              </a:rPr>
              <a:t>edu</a:t>
            </a:r>
            <a:r>
              <a:rPr lang="en-US" dirty="0" smtClean="0">
                <a:solidFill>
                  <a:srgbClr val="564B3C"/>
                </a:solidFill>
              </a:rPr>
              <a:t>.  </a:t>
            </a:r>
          </a:p>
          <a:p>
            <a:pPr lvl="2">
              <a:buClr>
                <a:srgbClr val="CF543F"/>
              </a:buClr>
            </a:pPr>
            <a:r>
              <a:rPr lang="en-US" dirty="0" smtClean="0">
                <a:solidFill>
                  <a:srgbClr val="564B3C"/>
                </a:solidFill>
              </a:rPr>
              <a:t>Avoid anything with Wiki.  </a:t>
            </a:r>
          </a:p>
          <a:p>
            <a:pPr lvl="2">
              <a:buClr>
                <a:srgbClr val="CF543F"/>
              </a:buClr>
            </a:pPr>
            <a:r>
              <a:rPr lang="en-US" dirty="0" smtClean="0">
                <a:solidFill>
                  <a:srgbClr val="564B3C"/>
                </a:solidFill>
              </a:rPr>
              <a:t>News sources are usually good – but beware of bias! </a:t>
            </a:r>
          </a:p>
          <a:p>
            <a:pPr lvl="2">
              <a:buClr>
                <a:srgbClr val="CF543F"/>
              </a:buClr>
            </a:pPr>
            <a:r>
              <a:rPr lang="en-US" dirty="0" smtClean="0">
                <a:solidFill>
                  <a:srgbClr val="564B3C"/>
                </a:solidFill>
              </a:rPr>
              <a:t>Check travel sites like National Geographic, Lonely Planet, </a:t>
            </a:r>
            <a:r>
              <a:rPr lang="en-US" dirty="0" err="1" smtClean="0">
                <a:solidFill>
                  <a:srgbClr val="564B3C"/>
                </a:solidFill>
              </a:rPr>
              <a:t>Frommers</a:t>
            </a:r>
            <a:r>
              <a:rPr lang="en-US" dirty="0">
                <a:solidFill>
                  <a:srgbClr val="564B3C"/>
                </a:solidFill>
              </a:rPr>
              <a:t> </a:t>
            </a:r>
            <a:r>
              <a:rPr lang="en-US" dirty="0" smtClean="0">
                <a:solidFill>
                  <a:srgbClr val="564B3C"/>
                </a:solidFill>
              </a:rPr>
              <a:t>Travel Guides, &amp; </a:t>
            </a:r>
            <a:r>
              <a:rPr lang="en-US" dirty="0" err="1" smtClean="0">
                <a:solidFill>
                  <a:srgbClr val="564B3C"/>
                </a:solidFill>
              </a:rPr>
              <a:t>Conde</a:t>
            </a:r>
            <a:r>
              <a:rPr lang="en-US" dirty="0" smtClean="0">
                <a:solidFill>
                  <a:srgbClr val="564B3C"/>
                </a:solidFill>
              </a:rPr>
              <a:t> Nast.  </a:t>
            </a:r>
            <a:endParaRPr lang="en-US" dirty="0">
              <a:solidFill>
                <a:srgbClr val="564B3C"/>
              </a:solidFill>
            </a:endParaRP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257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NOTES &amp;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your time as wisely as you can!  </a:t>
            </a:r>
          </a:p>
          <a:p>
            <a:r>
              <a:rPr lang="en-US" dirty="0" smtClean="0"/>
              <a:t>Find information; take notes in your graphic organizer. </a:t>
            </a:r>
          </a:p>
          <a:p>
            <a:r>
              <a:rPr lang="en-US" dirty="0" smtClean="0"/>
              <a:t>Do not forget your sources!!!!  Use the guide provided, and we will work on MLA later.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8978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33</TotalTime>
  <Words>287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Apothecary</vt:lpstr>
      <vt:lpstr>4th block: get organized!</vt:lpstr>
      <vt:lpstr>Notebook Check #1</vt:lpstr>
      <vt:lpstr>Research planning</vt:lpstr>
      <vt:lpstr>RESEARCH NOTES &amp; SOURCES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Notebook Check #1</dc:title>
  <dc:creator>Alexandra Yeganegi</dc:creator>
  <cp:lastModifiedBy>Alexandra Yeganegi</cp:lastModifiedBy>
  <cp:revision>3</cp:revision>
  <dcterms:created xsi:type="dcterms:W3CDTF">2014-08-14T20:03:47Z</dcterms:created>
  <dcterms:modified xsi:type="dcterms:W3CDTF">2014-08-14T20:37:46Z</dcterms:modified>
</cp:coreProperties>
</file>