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BBFB57-184C-4511-AAB9-7EC2E9F1FD1B}" type="datetimeFigureOut">
              <a:rPr lang="en-US" smtClean="0"/>
              <a:t>8/8/2014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7D9BB-02F4-4235-89C7-EB8FA14B10DC}" type="slidenum">
              <a:rPr lang="en-US" smtClean="0"/>
              <a:t>‹#›</a:t>
            </a:fld>
            <a:endParaRPr lang="en-US"/>
          </a:p>
        </p:txBody>
      </p:sp>
    </p:spTree>
    <p:extLst>
      <p:ext uri="{BB962C8B-B14F-4D97-AF65-F5344CB8AC3E}">
        <p14:creationId xmlns:p14="http://schemas.microsoft.com/office/powerpoint/2010/main" val="1074246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57CFF5-52DE-4CDA-90D5-975F3882237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787948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7AB4E666-70CC-4DD9-A5B2-52E7B0918496}" type="datetimeFigureOut">
              <a:rPr lang="en-US" smtClean="0">
                <a:solidFill>
                  <a:srgbClr val="564B3C"/>
                </a:solidFill>
              </a:rPr>
              <a:pPr/>
              <a:t>8/7/2014</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2FC203D6-5294-4369-841C-D8122B766532}" type="slidenum">
              <a:rPr lang="en-US" smtClean="0">
                <a:solidFill>
                  <a:srgbClr val="93A299">
                    <a:lumMod val="50000"/>
                  </a:srgbClr>
                </a:solidFill>
              </a:rPr>
              <a:pPr/>
              <a:t>‹#›</a:t>
            </a:fld>
            <a:endParaRPr lang="en-US">
              <a:solidFill>
                <a:srgbClr val="93A299">
                  <a:lumMod val="50000"/>
                </a:srgbClr>
              </a:solidFill>
            </a:endParaRP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777710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B4E666-70CC-4DD9-A5B2-52E7B0918496}" type="datetimeFigureOut">
              <a:rPr lang="en-US" smtClean="0">
                <a:solidFill>
                  <a:srgbClr val="564B3C"/>
                </a:solidFill>
              </a:rPr>
              <a:pPr/>
              <a:t>8/7/2014</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2FC203D6-5294-4369-841C-D8122B766532}"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303109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B4E666-70CC-4DD9-A5B2-52E7B0918496}" type="datetimeFigureOut">
              <a:rPr lang="en-US" smtClean="0">
                <a:solidFill>
                  <a:srgbClr val="564B3C"/>
                </a:solidFill>
              </a:rPr>
              <a:pPr/>
              <a:t>8/7/2014</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2FC203D6-5294-4369-841C-D8122B766532}"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1218570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B4E666-70CC-4DD9-A5B2-52E7B0918496}" type="datetimeFigureOut">
              <a:rPr lang="en-US" smtClean="0">
                <a:solidFill>
                  <a:srgbClr val="564B3C"/>
                </a:solidFill>
              </a:rPr>
              <a:pPr/>
              <a:t>8/7/2014</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2FC203D6-5294-4369-841C-D8122B766532}"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3995624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7AB4E666-70CC-4DD9-A5B2-52E7B0918496}" type="datetimeFigureOut">
              <a:rPr lang="en-US" smtClean="0">
                <a:solidFill>
                  <a:srgbClr val="564B3C"/>
                </a:solidFill>
              </a:rPr>
              <a:pPr/>
              <a:t>8/7/2014</a:t>
            </a:fld>
            <a:endParaRPr lang="en-US">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2FC203D6-5294-4369-841C-D8122B766532}" type="slidenum">
              <a:rPr lang="en-US" smtClean="0">
                <a:solidFill>
                  <a:srgbClr val="564B3C"/>
                </a:solidFill>
              </a:rPr>
              <a:pPr/>
              <a:t>‹#›</a:t>
            </a:fld>
            <a:endParaRPr lang="en-US">
              <a:solidFill>
                <a:srgbClr val="564B3C"/>
              </a:solidFill>
            </a:endParaRP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6088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B4E666-70CC-4DD9-A5B2-52E7B0918496}" type="datetimeFigureOut">
              <a:rPr lang="en-US" smtClean="0">
                <a:solidFill>
                  <a:srgbClr val="564B3C"/>
                </a:solidFill>
              </a:rPr>
              <a:pPr/>
              <a:t>8/7/2014</a:t>
            </a:fld>
            <a:endParaRPr lang="en-US">
              <a:solidFill>
                <a:srgbClr val="564B3C"/>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7" name="Slide Number Placeholder 6"/>
          <p:cNvSpPr>
            <a:spLocks noGrp="1"/>
          </p:cNvSpPr>
          <p:nvPr>
            <p:ph type="sldNum" sz="quarter" idx="12"/>
          </p:nvPr>
        </p:nvSpPr>
        <p:spPr/>
        <p:txBody>
          <a:bodyPr/>
          <a:lstStyle/>
          <a:p>
            <a:fld id="{2FC203D6-5294-4369-841C-D8122B766532}"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512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B4E666-70CC-4DD9-A5B2-52E7B0918496}" type="datetimeFigureOut">
              <a:rPr lang="en-US" smtClean="0">
                <a:solidFill>
                  <a:srgbClr val="564B3C"/>
                </a:solidFill>
              </a:rPr>
              <a:pPr/>
              <a:t>8/7/2014</a:t>
            </a:fld>
            <a:endParaRPr lang="en-US">
              <a:solidFill>
                <a:srgbClr val="564B3C"/>
              </a:solidFill>
            </a:endParaRPr>
          </a:p>
        </p:txBody>
      </p:sp>
      <p:sp>
        <p:nvSpPr>
          <p:cNvPr id="8" name="Footer Placeholder 7"/>
          <p:cNvSpPr>
            <a:spLocks noGrp="1"/>
          </p:cNvSpPr>
          <p:nvPr>
            <p:ph type="ftr" sz="quarter" idx="11"/>
          </p:nvPr>
        </p:nvSpPr>
        <p:spPr/>
        <p:txBody>
          <a:bodyPr/>
          <a:lstStyle/>
          <a:p>
            <a:endParaRPr lang="en-US">
              <a:solidFill>
                <a:srgbClr val="564B3C"/>
              </a:solidFill>
            </a:endParaRPr>
          </a:p>
        </p:txBody>
      </p:sp>
      <p:sp>
        <p:nvSpPr>
          <p:cNvPr id="9" name="Slide Number Placeholder 8"/>
          <p:cNvSpPr>
            <a:spLocks noGrp="1"/>
          </p:cNvSpPr>
          <p:nvPr>
            <p:ph type="sldNum" sz="quarter" idx="12"/>
          </p:nvPr>
        </p:nvSpPr>
        <p:spPr/>
        <p:txBody>
          <a:bodyPr/>
          <a:lstStyle/>
          <a:p>
            <a:fld id="{2FC203D6-5294-4369-841C-D8122B766532}"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332355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B4E666-70CC-4DD9-A5B2-52E7B0918496}" type="datetimeFigureOut">
              <a:rPr lang="en-US" smtClean="0">
                <a:solidFill>
                  <a:srgbClr val="564B3C"/>
                </a:solidFill>
              </a:rPr>
              <a:pPr/>
              <a:t>8/7/2014</a:t>
            </a:fld>
            <a:endParaRPr lang="en-US">
              <a:solidFill>
                <a:srgbClr val="564B3C"/>
              </a:solidFill>
            </a:endParaRPr>
          </a:p>
        </p:txBody>
      </p:sp>
      <p:sp>
        <p:nvSpPr>
          <p:cNvPr id="4" name="Footer Placeholder 3"/>
          <p:cNvSpPr>
            <a:spLocks noGrp="1"/>
          </p:cNvSpPr>
          <p:nvPr>
            <p:ph type="ftr" sz="quarter" idx="11"/>
          </p:nvPr>
        </p:nvSpPr>
        <p:spPr/>
        <p:txBody>
          <a:bodyPr/>
          <a:lstStyle/>
          <a:p>
            <a:endParaRPr lang="en-US">
              <a:solidFill>
                <a:srgbClr val="564B3C"/>
              </a:solidFill>
            </a:endParaRPr>
          </a:p>
        </p:txBody>
      </p:sp>
      <p:sp>
        <p:nvSpPr>
          <p:cNvPr id="5" name="Slide Number Placeholder 4"/>
          <p:cNvSpPr>
            <a:spLocks noGrp="1"/>
          </p:cNvSpPr>
          <p:nvPr>
            <p:ph type="sldNum" sz="quarter" idx="12"/>
          </p:nvPr>
        </p:nvSpPr>
        <p:spPr/>
        <p:txBody>
          <a:bodyPr/>
          <a:lstStyle/>
          <a:p>
            <a:fld id="{2FC203D6-5294-4369-841C-D8122B766532}"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1697037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7AB4E666-70CC-4DD9-A5B2-52E7B0918496}" type="datetimeFigureOut">
              <a:rPr lang="en-US" smtClean="0">
                <a:solidFill>
                  <a:srgbClr val="564B3C"/>
                </a:solidFill>
              </a:rPr>
              <a:pPr/>
              <a:t>8/7/2014</a:t>
            </a:fld>
            <a:endParaRPr lang="en-US">
              <a:solidFill>
                <a:srgbClr val="564B3C"/>
              </a:solidFill>
            </a:endParaRPr>
          </a:p>
        </p:txBody>
      </p:sp>
      <p:sp>
        <p:nvSpPr>
          <p:cNvPr id="3" name="Footer Placeholder 2"/>
          <p:cNvSpPr>
            <a:spLocks noGrp="1"/>
          </p:cNvSpPr>
          <p:nvPr>
            <p:ph type="ftr" sz="quarter" idx="11"/>
          </p:nvPr>
        </p:nvSpPr>
        <p:spPr/>
        <p:txBody>
          <a:bodyPr/>
          <a:lstStyle/>
          <a:p>
            <a:endParaRPr lang="en-US">
              <a:solidFill>
                <a:srgbClr val="564B3C"/>
              </a:solidFill>
            </a:endParaRPr>
          </a:p>
        </p:txBody>
      </p:sp>
      <p:sp>
        <p:nvSpPr>
          <p:cNvPr id="4" name="Slide Number Placeholder 3"/>
          <p:cNvSpPr>
            <a:spLocks noGrp="1"/>
          </p:cNvSpPr>
          <p:nvPr>
            <p:ph type="sldNum" sz="quarter" idx="12"/>
          </p:nvPr>
        </p:nvSpPr>
        <p:spPr/>
        <p:txBody>
          <a:bodyPr/>
          <a:lstStyle/>
          <a:p>
            <a:fld id="{2FC203D6-5294-4369-841C-D8122B766532}"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344514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B4E666-70CC-4DD9-A5B2-52E7B0918496}" type="datetimeFigureOut">
              <a:rPr lang="en-US" smtClean="0">
                <a:solidFill>
                  <a:srgbClr val="564B3C"/>
                </a:solidFill>
              </a:rPr>
              <a:pPr/>
              <a:t>8/7/2014</a:t>
            </a:fld>
            <a:endParaRPr lang="en-US">
              <a:solidFill>
                <a:srgbClr val="564B3C"/>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7" name="Slide Number Placeholder 6"/>
          <p:cNvSpPr>
            <a:spLocks noGrp="1"/>
          </p:cNvSpPr>
          <p:nvPr>
            <p:ph type="sldNum" sz="quarter" idx="12"/>
          </p:nvPr>
        </p:nvSpPr>
        <p:spPr/>
        <p:txBody>
          <a:bodyPr/>
          <a:lstStyle/>
          <a:p>
            <a:fld id="{2FC203D6-5294-4369-841C-D8122B766532}" type="slidenum">
              <a:rPr lang="en-US" smtClean="0">
                <a:solidFill>
                  <a:srgbClr val="564B3C"/>
                </a:solidFill>
              </a:rPr>
              <a:pPr/>
              <a:t>‹#›</a:t>
            </a:fld>
            <a:endParaRPr lang="en-US">
              <a:solidFill>
                <a:srgbClr val="564B3C"/>
              </a:solidFill>
            </a:endParaRP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915693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7AB4E666-70CC-4DD9-A5B2-52E7B0918496}" type="datetimeFigureOut">
              <a:rPr lang="en-US" smtClean="0">
                <a:solidFill>
                  <a:srgbClr val="564B3C"/>
                </a:solidFill>
              </a:rPr>
              <a:pPr/>
              <a:t>8/7/2014</a:t>
            </a:fld>
            <a:endParaRPr lang="en-US">
              <a:solidFill>
                <a:srgbClr val="564B3C"/>
              </a:solidFill>
            </a:endParaRPr>
          </a:p>
        </p:txBody>
      </p:sp>
      <p:sp>
        <p:nvSpPr>
          <p:cNvPr id="7" name="Slide Number Placeholder 6"/>
          <p:cNvSpPr>
            <a:spLocks noGrp="1"/>
          </p:cNvSpPr>
          <p:nvPr>
            <p:ph type="sldNum" sz="quarter" idx="12"/>
          </p:nvPr>
        </p:nvSpPr>
        <p:spPr/>
        <p:txBody>
          <a:bodyPr/>
          <a:lstStyle/>
          <a:p>
            <a:fld id="{2FC203D6-5294-4369-841C-D8122B766532}" type="slidenum">
              <a:rPr lang="en-US" smtClean="0">
                <a:solidFill>
                  <a:srgbClr val="564B3C"/>
                </a:solidFill>
              </a:rPr>
              <a:pPr/>
              <a:t>‹#›</a:t>
            </a:fld>
            <a:endParaRPr lang="en-US">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72931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7AB4E666-70CC-4DD9-A5B2-52E7B0918496}" type="datetimeFigureOut">
              <a:rPr lang="en-US" smtClean="0">
                <a:solidFill>
                  <a:srgbClr val="564B3C"/>
                </a:solidFill>
              </a:rPr>
              <a:pPr/>
              <a:t>8/7/2014</a:t>
            </a:fld>
            <a:endParaRPr lang="en-US">
              <a:solidFill>
                <a:srgbClr val="564B3C"/>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564B3C"/>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2FC203D6-5294-4369-841C-D8122B766532}" type="slidenum">
              <a:rPr lang="en-US" smtClean="0">
                <a:solidFill>
                  <a:srgbClr val="564B3C"/>
                </a:solidFill>
              </a:rPr>
              <a:pPr/>
              <a:t>‹#›</a:t>
            </a:fld>
            <a:endParaRPr lang="en-US">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702748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a:t>
            </a:r>
            <a:endParaRPr lang="en-US" dirty="0"/>
          </a:p>
        </p:txBody>
      </p:sp>
      <p:sp>
        <p:nvSpPr>
          <p:cNvPr id="3" name="Content Placeholder 2"/>
          <p:cNvSpPr>
            <a:spLocks noGrp="1"/>
          </p:cNvSpPr>
          <p:nvPr>
            <p:ph idx="1"/>
          </p:nvPr>
        </p:nvSpPr>
        <p:spPr/>
        <p:txBody>
          <a:bodyPr/>
          <a:lstStyle/>
          <a:p>
            <a:r>
              <a:rPr lang="en-US" dirty="0" smtClean="0"/>
              <a:t>On your handout from yesterday, make sure you have 3 examples of symbolism.  </a:t>
            </a:r>
          </a:p>
          <a:p>
            <a:endParaRPr lang="en-US" dirty="0"/>
          </a:p>
          <a:p>
            <a:r>
              <a:rPr lang="en-US" dirty="0" smtClean="0"/>
              <a:t>On the bottom, answer this question:  What is the difference between a SYMBOL and a LOGO.  </a:t>
            </a:r>
          </a:p>
          <a:p>
            <a:pPr marL="114300" indent="0">
              <a:buNone/>
            </a:pPr>
            <a:endParaRPr lang="en-US" dirty="0"/>
          </a:p>
        </p:txBody>
      </p:sp>
    </p:spTree>
    <p:extLst>
      <p:ext uri="{BB962C8B-B14F-4D97-AF65-F5344CB8AC3E}">
        <p14:creationId xmlns:p14="http://schemas.microsoft.com/office/powerpoint/2010/main" val="356533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4"/>
          <p:cNvSpPr txBox="1">
            <a:spLocks noChangeArrowheads="1"/>
          </p:cNvSpPr>
          <p:nvPr/>
        </p:nvSpPr>
        <p:spPr bwMode="auto">
          <a:xfrm>
            <a:off x="2209800" y="5943600"/>
            <a:ext cx="5715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b="1" dirty="0">
                <a:solidFill>
                  <a:prstClr val="white"/>
                </a:solidFill>
                <a:latin typeface="Bradley Hand ITC" pitchFamily="66" charset="0"/>
                <a:cs typeface="Arial" charset="0"/>
              </a:rPr>
              <a:t>Sun</a:t>
            </a:r>
          </a:p>
        </p:txBody>
      </p:sp>
      <p:pic>
        <p:nvPicPr>
          <p:cNvPr id="33795" name="Picture 6" descr="Yohkohimage.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
            <a:ext cx="5715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245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4"/>
          <p:cNvSpPr txBox="1">
            <a:spLocks noChangeArrowheads="1"/>
          </p:cNvSpPr>
          <p:nvPr/>
        </p:nvSpPr>
        <p:spPr bwMode="auto">
          <a:xfrm>
            <a:off x="1028266" y="5886632"/>
            <a:ext cx="571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00" b="1" dirty="0">
                <a:solidFill>
                  <a:prstClr val="white"/>
                </a:solidFill>
                <a:latin typeface="Bradley Hand ITC" pitchFamily="66" charset="0"/>
                <a:cs typeface="Arial" charset="0"/>
              </a:rPr>
              <a:t>Moon</a:t>
            </a:r>
          </a:p>
        </p:txBody>
      </p:sp>
      <p:pic>
        <p:nvPicPr>
          <p:cNvPr id="34819" name="Picture 3" descr="594px-Full_Moon_Luc_Viatou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0"/>
            <a:ext cx="5333133" cy="537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8619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4"/>
          <p:cNvSpPr txBox="1">
            <a:spLocks noChangeArrowheads="1"/>
          </p:cNvSpPr>
          <p:nvPr/>
        </p:nvSpPr>
        <p:spPr bwMode="auto">
          <a:xfrm>
            <a:off x="2203938" y="5943600"/>
            <a:ext cx="571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00" b="1" dirty="0">
                <a:solidFill>
                  <a:prstClr val="white"/>
                </a:solidFill>
                <a:latin typeface="Bradley Hand ITC" pitchFamily="66" charset="0"/>
                <a:cs typeface="Arial" charset="0"/>
              </a:rPr>
              <a:t>Orange</a:t>
            </a:r>
          </a:p>
        </p:txBody>
      </p:sp>
      <p:pic>
        <p:nvPicPr>
          <p:cNvPr id="35843" name="Picture 3" descr="800px-Orange_and_cross_sec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
            <a:ext cx="4719677"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737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4"/>
          <p:cNvSpPr txBox="1">
            <a:spLocks noChangeArrowheads="1"/>
          </p:cNvSpPr>
          <p:nvPr/>
        </p:nvSpPr>
        <p:spPr bwMode="auto">
          <a:xfrm>
            <a:off x="1752600" y="6019800"/>
            <a:ext cx="571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00" b="1" dirty="0">
                <a:solidFill>
                  <a:prstClr val="white"/>
                </a:solidFill>
                <a:latin typeface="Bradley Hand ITC" pitchFamily="66" charset="0"/>
                <a:cs typeface="Arial" charset="0"/>
              </a:rPr>
              <a:t>Sunflower</a:t>
            </a:r>
          </a:p>
        </p:txBody>
      </p:sp>
      <p:pic>
        <p:nvPicPr>
          <p:cNvPr id="36867" name="Picture 3" descr="sunflow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1450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4"/>
          <p:cNvSpPr txBox="1">
            <a:spLocks noChangeArrowheads="1"/>
          </p:cNvSpPr>
          <p:nvPr/>
        </p:nvSpPr>
        <p:spPr bwMode="auto">
          <a:xfrm>
            <a:off x="1371600" y="5943600"/>
            <a:ext cx="6553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00" b="1" dirty="0">
                <a:solidFill>
                  <a:prstClr val="white"/>
                </a:solidFill>
                <a:latin typeface="Bradley Hand ITC" pitchFamily="66" charset="0"/>
                <a:cs typeface="Arial" charset="0"/>
              </a:rPr>
              <a:t>Human Eye</a:t>
            </a:r>
          </a:p>
        </p:txBody>
      </p:sp>
      <p:pic>
        <p:nvPicPr>
          <p:cNvPr id="37891" name="Picture 7" descr="800px-Eye_iri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493000" cy="50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1103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a:xfrm>
            <a:off x="0" y="304800"/>
            <a:ext cx="7124700" cy="923925"/>
          </a:xfrm>
        </p:spPr>
        <p:txBody>
          <a:bodyPr/>
          <a:lstStyle/>
          <a:p>
            <a:pPr eaLnBrk="1" hangingPunct="1"/>
            <a:r>
              <a:rPr lang="en-US" b="1" dirty="0" smtClean="0">
                <a:solidFill>
                  <a:schemeClr val="tx1"/>
                </a:solidFill>
                <a:latin typeface="Calisto MT" pitchFamily="18" charset="0"/>
              </a:rPr>
              <a:t>Personal Mandalas</a:t>
            </a:r>
          </a:p>
        </p:txBody>
      </p:sp>
      <p:sp>
        <p:nvSpPr>
          <p:cNvPr id="7171" name="Rectangle 3"/>
          <p:cNvSpPr>
            <a:spLocks noGrp="1" noChangeArrowheads="1"/>
          </p:cNvSpPr>
          <p:nvPr>
            <p:ph sz="quarter" idx="4294967295"/>
          </p:nvPr>
        </p:nvSpPr>
        <p:spPr>
          <a:xfrm>
            <a:off x="609600" y="1143000"/>
            <a:ext cx="8058150" cy="5508625"/>
          </a:xfrm>
        </p:spPr>
        <p:txBody>
          <a:bodyPr rtlCol="0">
            <a:normAutofit fontScale="92500"/>
          </a:bodyPr>
          <a:lstStyle/>
          <a:p>
            <a:pPr indent="-274320" eaLnBrk="1" fontAlgn="auto" hangingPunct="1">
              <a:lnSpc>
                <a:spcPct val="80000"/>
              </a:lnSpc>
              <a:spcAft>
                <a:spcPts val="0"/>
              </a:spcAft>
              <a:buFontTx/>
              <a:buNone/>
              <a:defRPr/>
            </a:pPr>
            <a:r>
              <a:rPr lang="en-US" sz="2800" b="1" dirty="0">
                <a:solidFill>
                  <a:schemeClr val="tx1"/>
                </a:solidFill>
                <a:latin typeface="Calisto MT" pitchFamily="18" charset="0"/>
              </a:rPr>
              <a:t>A personal mandala</a:t>
            </a:r>
            <a:r>
              <a:rPr lang="en-US" sz="2800" dirty="0">
                <a:solidFill>
                  <a:schemeClr val="tx1"/>
                </a:solidFill>
                <a:latin typeface="Calisto MT" pitchFamily="18" charset="0"/>
              </a:rPr>
              <a:t> </a:t>
            </a:r>
          </a:p>
          <a:p>
            <a:pPr indent="-274320" eaLnBrk="1" fontAlgn="auto" hangingPunct="1">
              <a:lnSpc>
                <a:spcPct val="80000"/>
              </a:lnSpc>
              <a:spcAft>
                <a:spcPts val="0"/>
              </a:spcAft>
              <a:defRPr/>
            </a:pPr>
            <a:r>
              <a:rPr lang="en-US" sz="2800" b="1" dirty="0">
                <a:solidFill>
                  <a:schemeClr val="tx1"/>
                </a:solidFill>
                <a:latin typeface="Calisto MT" pitchFamily="18" charset="0"/>
              </a:rPr>
              <a:t>is a tool used for </a:t>
            </a:r>
            <a:r>
              <a:rPr lang="en-US" sz="2800" b="1" u="sng" dirty="0">
                <a:solidFill>
                  <a:schemeClr val="tx1"/>
                </a:solidFill>
                <a:latin typeface="Calisto MT" pitchFamily="18" charset="0"/>
              </a:rPr>
              <a:t>self observation, growth, or goal making. </a:t>
            </a:r>
          </a:p>
          <a:p>
            <a:pPr indent="-274320" eaLnBrk="1" fontAlgn="auto" hangingPunct="1">
              <a:lnSpc>
                <a:spcPct val="80000"/>
              </a:lnSpc>
              <a:spcAft>
                <a:spcPts val="0"/>
              </a:spcAft>
              <a:defRPr/>
            </a:pPr>
            <a:r>
              <a:rPr lang="en-US" sz="2800" b="1" dirty="0">
                <a:solidFill>
                  <a:schemeClr val="tx1"/>
                </a:solidFill>
                <a:latin typeface="Calisto MT" pitchFamily="18" charset="0"/>
              </a:rPr>
              <a:t>combines elements of an individual’s life, making a unique story based on the </a:t>
            </a:r>
            <a:r>
              <a:rPr lang="en-US" sz="2800" b="1" u="sng" dirty="0">
                <a:solidFill>
                  <a:schemeClr val="tx1"/>
                </a:solidFill>
                <a:latin typeface="Calisto MT" pitchFamily="18" charset="0"/>
              </a:rPr>
              <a:t>past, present and future</a:t>
            </a:r>
            <a:r>
              <a:rPr lang="en-US" sz="2800" b="1" dirty="0">
                <a:solidFill>
                  <a:schemeClr val="tx1"/>
                </a:solidFill>
                <a:latin typeface="Calisto MT" pitchFamily="18" charset="0"/>
              </a:rPr>
              <a:t>.  </a:t>
            </a:r>
          </a:p>
          <a:p>
            <a:pPr indent="-274320" eaLnBrk="1" fontAlgn="auto" hangingPunct="1">
              <a:lnSpc>
                <a:spcPct val="80000"/>
              </a:lnSpc>
              <a:spcAft>
                <a:spcPts val="0"/>
              </a:spcAft>
              <a:defRPr/>
            </a:pPr>
            <a:r>
              <a:rPr lang="en-US" sz="2800" b="1" dirty="0">
                <a:solidFill>
                  <a:schemeClr val="tx1"/>
                </a:solidFill>
                <a:latin typeface="Calisto MT" pitchFamily="18" charset="0"/>
              </a:rPr>
              <a:t>is made based on information regarding </a:t>
            </a:r>
            <a:r>
              <a:rPr lang="en-US" sz="2800" b="1" u="sng" dirty="0">
                <a:solidFill>
                  <a:schemeClr val="tx1"/>
                </a:solidFill>
                <a:latin typeface="Calisto MT" pitchFamily="18" charset="0"/>
              </a:rPr>
              <a:t>personal beliefs</a:t>
            </a:r>
            <a:r>
              <a:rPr lang="en-US" sz="2800" b="1" dirty="0">
                <a:solidFill>
                  <a:schemeClr val="tx1"/>
                </a:solidFill>
                <a:latin typeface="Calisto MT" pitchFamily="18" charset="0"/>
              </a:rPr>
              <a:t>, relationship to nature, family, animals, and so on. </a:t>
            </a:r>
          </a:p>
          <a:p>
            <a:pPr indent="-274320" eaLnBrk="1" fontAlgn="auto" hangingPunct="1">
              <a:lnSpc>
                <a:spcPct val="80000"/>
              </a:lnSpc>
              <a:spcAft>
                <a:spcPts val="0"/>
              </a:spcAft>
              <a:defRPr/>
            </a:pPr>
            <a:r>
              <a:rPr lang="en-US" sz="2800" b="1" dirty="0">
                <a:solidFill>
                  <a:schemeClr val="tx1"/>
                </a:solidFill>
                <a:latin typeface="Calisto MT" pitchFamily="18" charset="0"/>
              </a:rPr>
              <a:t>is often created spontaneously and always </a:t>
            </a:r>
            <a:r>
              <a:rPr lang="en-US" sz="2800" b="1" u="sng" dirty="0">
                <a:solidFill>
                  <a:schemeClr val="tx1"/>
                </a:solidFill>
                <a:latin typeface="Calisto MT" pitchFamily="18" charset="0"/>
              </a:rPr>
              <a:t>unique</a:t>
            </a:r>
            <a:r>
              <a:rPr lang="en-US" sz="2800" b="1" dirty="0">
                <a:solidFill>
                  <a:schemeClr val="tx1"/>
                </a:solidFill>
                <a:latin typeface="Calisto MT" pitchFamily="18" charset="0"/>
              </a:rPr>
              <a:t> to the individual - therefore no two are ever the same. </a:t>
            </a:r>
          </a:p>
          <a:p>
            <a:pPr indent="-274320" eaLnBrk="1" fontAlgn="auto" hangingPunct="1">
              <a:lnSpc>
                <a:spcPct val="80000"/>
              </a:lnSpc>
              <a:spcAft>
                <a:spcPts val="0"/>
              </a:spcAft>
              <a:defRPr/>
            </a:pPr>
            <a:r>
              <a:rPr lang="en-US" sz="2800" b="1" dirty="0">
                <a:solidFill>
                  <a:schemeClr val="tx1"/>
                </a:solidFill>
                <a:latin typeface="Calisto MT" pitchFamily="18" charset="0"/>
              </a:rPr>
              <a:t>can be used for individuals or groups - for particular themes and occasions- such as weddings, anniversaries, special birthdays and </a:t>
            </a:r>
            <a:r>
              <a:rPr lang="en-US" sz="2800" b="1" i="1" dirty="0">
                <a:solidFill>
                  <a:schemeClr val="tx1"/>
                </a:solidFill>
                <a:latin typeface="Calisto MT" pitchFamily="18" charset="0"/>
              </a:rPr>
              <a:t>any celebration of new beginnings—</a:t>
            </a:r>
            <a:r>
              <a:rPr lang="en-US" sz="2800" b="1" i="1" u="sng" dirty="0">
                <a:solidFill>
                  <a:schemeClr val="tx1"/>
                </a:solidFill>
                <a:latin typeface="Calisto MT" pitchFamily="18" charset="0"/>
              </a:rPr>
              <a:t>the beginning of a new school year or semester.</a:t>
            </a:r>
            <a:r>
              <a:rPr lang="en-US" sz="2800" b="1" u="sng" dirty="0">
                <a:solidFill>
                  <a:schemeClr val="tx1"/>
                </a:solidFill>
                <a:latin typeface="Calisto MT" pitchFamily="18" charset="0"/>
              </a:rPr>
              <a:t>  </a:t>
            </a:r>
            <a:r>
              <a:rPr lang="en-US" sz="2800" u="sng" dirty="0">
                <a:solidFill>
                  <a:schemeClr val="tx1"/>
                </a:solidFill>
                <a:latin typeface="Calisto MT" pitchFamily="18" charset="0"/>
              </a:rPr>
              <a:t> </a:t>
            </a:r>
          </a:p>
          <a:p>
            <a:pPr indent="-274320" eaLnBrk="1" fontAlgn="auto" hangingPunct="1">
              <a:lnSpc>
                <a:spcPct val="80000"/>
              </a:lnSpc>
              <a:spcAft>
                <a:spcPts val="0"/>
              </a:spcAft>
              <a:buFontTx/>
              <a:buNone/>
              <a:defRPr/>
            </a:pPr>
            <a:endParaRPr lang="en-US" dirty="0">
              <a:solidFill>
                <a:srgbClr val="6600CC"/>
              </a:solidFill>
              <a:latin typeface="Calisto MT" pitchFamily="18" charset="0"/>
            </a:endParaRPr>
          </a:p>
          <a:p>
            <a:pPr indent="-274320" eaLnBrk="1" fontAlgn="auto" hangingPunct="1">
              <a:lnSpc>
                <a:spcPct val="80000"/>
              </a:lnSpc>
              <a:spcAft>
                <a:spcPts val="0"/>
              </a:spcAft>
              <a:buFontTx/>
              <a:buNone/>
              <a:defRPr/>
            </a:pPr>
            <a:endParaRPr lang="en-US" dirty="0">
              <a:latin typeface="Calisto MT" pitchFamily="18" charset="0"/>
            </a:endParaRPr>
          </a:p>
        </p:txBody>
      </p:sp>
    </p:spTree>
    <p:extLst>
      <p:ext uri="{BB962C8B-B14F-4D97-AF65-F5344CB8AC3E}">
        <p14:creationId xmlns:p14="http://schemas.microsoft.com/office/powerpoint/2010/main" val="58384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idx="4294967295"/>
          </p:nvPr>
        </p:nvSpPr>
        <p:spPr>
          <a:xfrm>
            <a:off x="0" y="407988"/>
            <a:ext cx="8261350" cy="1039812"/>
          </a:xfrm>
        </p:spPr>
        <p:txBody>
          <a:bodyPr/>
          <a:lstStyle/>
          <a:p>
            <a:pPr eaLnBrk="1" hangingPunct="1"/>
            <a:r>
              <a:rPr lang="en-US" b="1" dirty="0" smtClean="0">
                <a:solidFill>
                  <a:schemeClr val="tx1"/>
                </a:solidFill>
                <a:latin typeface="Calisto MT" pitchFamily="18" charset="0"/>
              </a:rPr>
              <a:t>Your Personal Mandala</a:t>
            </a:r>
          </a:p>
        </p:txBody>
      </p:sp>
      <p:sp>
        <p:nvSpPr>
          <p:cNvPr id="162819" name="Rectangle 3"/>
          <p:cNvSpPr>
            <a:spLocks noGrp="1" noChangeArrowheads="1"/>
          </p:cNvSpPr>
          <p:nvPr>
            <p:ph sz="half" idx="4294967295"/>
          </p:nvPr>
        </p:nvSpPr>
        <p:spPr>
          <a:xfrm>
            <a:off x="0" y="1719263"/>
            <a:ext cx="8686800" cy="4406900"/>
          </a:xfrm>
        </p:spPr>
        <p:txBody>
          <a:bodyPr>
            <a:normAutofit fontScale="92500"/>
          </a:bodyPr>
          <a:lstStyle/>
          <a:p>
            <a:pPr eaLnBrk="1" hangingPunct="1">
              <a:buFontTx/>
              <a:buNone/>
            </a:pPr>
            <a:r>
              <a:rPr lang="en-US" dirty="0" smtClean="0">
                <a:latin typeface="Calisto MT" pitchFamily="18" charset="0"/>
              </a:rPr>
              <a:t>   </a:t>
            </a:r>
            <a:r>
              <a:rPr lang="en-US" sz="2800" dirty="0" smtClean="0">
                <a:solidFill>
                  <a:schemeClr val="tx1"/>
                </a:solidFill>
                <a:latin typeface="Calisto MT" pitchFamily="18" charset="0"/>
              </a:rPr>
              <a:t>To celebrate a new school year, you are going to design your own personal mandala.  Your personal mandala will represent you as a diverse and unique individual who is needed to create our class dynamic, and will be displayed among the other student’s mandala designs to symbolize you as an important part of our class, thus illustrating the concept of </a:t>
            </a:r>
            <a:r>
              <a:rPr lang="en-US" sz="2800" i="1" dirty="0" smtClean="0">
                <a:solidFill>
                  <a:schemeClr val="tx1"/>
                </a:solidFill>
                <a:latin typeface="Calisto MT" pitchFamily="18" charset="0"/>
              </a:rPr>
              <a:t>part of a whole</a:t>
            </a:r>
            <a:r>
              <a:rPr lang="en-US" sz="2800" dirty="0" smtClean="0">
                <a:solidFill>
                  <a:schemeClr val="tx1"/>
                </a:solidFill>
                <a:latin typeface="Calisto MT" pitchFamily="18" charset="0"/>
              </a:rPr>
              <a:t>.</a:t>
            </a:r>
          </a:p>
          <a:p>
            <a:pPr eaLnBrk="1" hangingPunct="1">
              <a:buFontTx/>
              <a:buNone/>
            </a:pPr>
            <a:endParaRPr lang="en-US" sz="2800" dirty="0">
              <a:solidFill>
                <a:schemeClr val="tx1"/>
              </a:solidFill>
              <a:latin typeface="Calisto MT" pitchFamily="18" charset="0"/>
            </a:endParaRPr>
          </a:p>
          <a:p>
            <a:pPr eaLnBrk="1" hangingPunct="1">
              <a:buFontTx/>
              <a:buNone/>
            </a:pPr>
            <a:r>
              <a:rPr lang="en-US" sz="2800" dirty="0" smtClean="0">
                <a:solidFill>
                  <a:schemeClr val="tx1"/>
                </a:solidFill>
                <a:latin typeface="Calisto MT" pitchFamily="18" charset="0"/>
              </a:rPr>
              <a:t>You must use symbolism of both objects and colors to represent yourself and your identity. </a:t>
            </a:r>
          </a:p>
        </p:txBody>
      </p:sp>
    </p:spTree>
    <p:extLst>
      <p:ext uri="{BB962C8B-B14F-4D97-AF65-F5344CB8AC3E}">
        <p14:creationId xmlns:p14="http://schemas.microsoft.com/office/powerpoint/2010/main" val="396036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p:txBody>
          <a:bodyPr/>
          <a:lstStyle/>
          <a:p>
            <a:endParaRPr lang="en-US" smtClean="0"/>
          </a:p>
        </p:txBody>
      </p:sp>
      <p:sp>
        <p:nvSpPr>
          <p:cNvPr id="155651" name="Content Placeholder 2"/>
          <p:cNvSpPr>
            <a:spLocks noGrp="1"/>
          </p:cNvSpPr>
          <p:nvPr>
            <p:ph idx="1"/>
          </p:nvPr>
        </p:nvSpPr>
        <p:spPr/>
        <p:txBody>
          <a:bodyPr/>
          <a:lstStyle/>
          <a:p>
            <a:endParaRPr lang="en-US" smtClean="0"/>
          </a:p>
        </p:txBody>
      </p:sp>
      <p:pic>
        <p:nvPicPr>
          <p:cNvPr id="155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13" y="228600"/>
            <a:ext cx="8574087" cy="621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507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p:txBody>
          <a:bodyPr/>
          <a:lstStyle/>
          <a:p>
            <a:endParaRPr lang="en-US" smtClean="0"/>
          </a:p>
        </p:txBody>
      </p:sp>
      <p:sp>
        <p:nvSpPr>
          <p:cNvPr id="154627" name="Content Placeholder 2"/>
          <p:cNvSpPr>
            <a:spLocks noGrp="1"/>
          </p:cNvSpPr>
          <p:nvPr>
            <p:ph idx="1"/>
          </p:nvPr>
        </p:nvSpPr>
        <p:spPr/>
        <p:txBody>
          <a:bodyPr/>
          <a:lstStyle/>
          <a:p>
            <a:endParaRPr lang="en-US" smtClean="0"/>
          </a:p>
        </p:txBody>
      </p:sp>
      <p:pic>
        <p:nvPicPr>
          <p:cNvPr id="154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07988"/>
            <a:ext cx="8458200" cy="585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7320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ctrTitle"/>
          </p:nvPr>
        </p:nvSpPr>
        <p:spPr/>
        <p:txBody>
          <a:bodyPr/>
          <a:lstStyle/>
          <a:p>
            <a:endParaRPr lang="en-US" smtClean="0"/>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endParaRPr lang="en-US"/>
          </a:p>
        </p:txBody>
      </p:sp>
      <p:pic>
        <p:nvPicPr>
          <p:cNvPr id="153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3525"/>
            <a:ext cx="8763000" cy="640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1169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381000"/>
            <a:ext cx="8204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6745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endParaRPr lang="en-US" smtClean="0"/>
          </a:p>
        </p:txBody>
      </p:sp>
      <p:sp>
        <p:nvSpPr>
          <p:cNvPr id="157699" name="Content Placeholder 2"/>
          <p:cNvSpPr>
            <a:spLocks noGrp="1"/>
          </p:cNvSpPr>
          <p:nvPr>
            <p:ph idx="1"/>
          </p:nvPr>
        </p:nvSpPr>
        <p:spPr/>
        <p:txBody>
          <a:bodyPr/>
          <a:lstStyle/>
          <a:p>
            <a:endParaRPr lang="en-US" smtClean="0"/>
          </a:p>
        </p:txBody>
      </p:sp>
      <p:pic>
        <p:nvPicPr>
          <p:cNvPr id="157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8392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0186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endParaRPr lang="en-US" smtClean="0"/>
          </a:p>
        </p:txBody>
      </p:sp>
      <p:sp>
        <p:nvSpPr>
          <p:cNvPr id="160771" name="Content Placeholder 2"/>
          <p:cNvSpPr>
            <a:spLocks noGrp="1"/>
          </p:cNvSpPr>
          <p:nvPr>
            <p:ph idx="1"/>
          </p:nvPr>
        </p:nvSpPr>
        <p:spPr/>
        <p:txBody>
          <a:bodyPr/>
          <a:lstStyle/>
          <a:p>
            <a:endParaRPr lang="en-US" smtClean="0"/>
          </a:p>
        </p:txBody>
      </p:sp>
      <p:pic>
        <p:nvPicPr>
          <p:cNvPr id="160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763000" cy="614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516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endParaRPr lang="en-US" smtClean="0"/>
          </a:p>
        </p:txBody>
      </p:sp>
      <p:sp>
        <p:nvSpPr>
          <p:cNvPr id="161795" name="Content Placeholder 2"/>
          <p:cNvSpPr>
            <a:spLocks noGrp="1"/>
          </p:cNvSpPr>
          <p:nvPr>
            <p:ph idx="1"/>
          </p:nvPr>
        </p:nvSpPr>
        <p:spPr/>
        <p:txBody>
          <a:bodyPr/>
          <a:lstStyle/>
          <a:p>
            <a:endParaRPr lang="en-US" smtClean="0"/>
          </a:p>
        </p:txBody>
      </p:sp>
      <p:pic>
        <p:nvPicPr>
          <p:cNvPr id="1617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04504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PERSONAL MANDALAS</a:t>
            </a:r>
            <a:endParaRPr lang="en-US" dirty="0"/>
          </a:p>
        </p:txBody>
      </p:sp>
      <p:sp>
        <p:nvSpPr>
          <p:cNvPr id="3" name="Content Placeholder 2"/>
          <p:cNvSpPr>
            <a:spLocks noGrp="1"/>
          </p:cNvSpPr>
          <p:nvPr>
            <p:ph idx="1"/>
          </p:nvPr>
        </p:nvSpPr>
        <p:spPr>
          <a:xfrm>
            <a:off x="457200" y="1752600"/>
            <a:ext cx="8229600" cy="4876800"/>
          </a:xfrm>
        </p:spPr>
        <p:txBody>
          <a:bodyPr/>
          <a:lstStyle/>
          <a:p>
            <a:r>
              <a:rPr lang="en-US" dirty="0" smtClean="0"/>
              <a:t>Complete Steps 1 &amp; 2.  This will be a grade for pre-writing. </a:t>
            </a:r>
          </a:p>
          <a:p>
            <a:endParaRPr lang="en-US" dirty="0"/>
          </a:p>
          <a:p>
            <a:r>
              <a:rPr lang="en-US" dirty="0" smtClean="0"/>
              <a:t>When you are ready to begin your mandala, get started.  Make sure that you: </a:t>
            </a:r>
          </a:p>
          <a:p>
            <a:pPr lvl="1"/>
            <a:r>
              <a:rPr lang="en-US" dirty="0" smtClean="0"/>
              <a:t>Use symbolism (AT LEAST 3 symbols)</a:t>
            </a:r>
          </a:p>
          <a:p>
            <a:pPr lvl="1"/>
            <a:r>
              <a:rPr lang="en-US" dirty="0" smtClean="0"/>
              <a:t>Use color (think about color symbolism)</a:t>
            </a:r>
          </a:p>
          <a:p>
            <a:pPr lvl="1"/>
            <a:r>
              <a:rPr lang="en-US" dirty="0" smtClean="0"/>
              <a:t>Use creativity to reflect your personality</a:t>
            </a:r>
          </a:p>
          <a:p>
            <a:pPr lvl="1"/>
            <a:r>
              <a:rPr lang="en-US" dirty="0" smtClean="0"/>
              <a:t>Use MINIMAL writing (only if necessary)</a:t>
            </a:r>
          </a:p>
          <a:p>
            <a:pPr lvl="1"/>
            <a:r>
              <a:rPr lang="en-US" dirty="0" smtClean="0"/>
              <a:t>Cut it out when finished</a:t>
            </a:r>
          </a:p>
          <a:p>
            <a:pPr lvl="1"/>
            <a:r>
              <a:rPr lang="en-US" dirty="0" smtClean="0"/>
              <a:t>Put your full name and block on the back in pencil</a:t>
            </a:r>
          </a:p>
          <a:p>
            <a:pPr lvl="1"/>
            <a:endParaRPr lang="en-US" dirty="0"/>
          </a:p>
        </p:txBody>
      </p:sp>
    </p:spTree>
    <p:extLst>
      <p:ext uri="{BB962C8B-B14F-4D97-AF65-F5344CB8AC3E}">
        <p14:creationId xmlns:p14="http://schemas.microsoft.com/office/powerpoint/2010/main" val="1880269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07988"/>
            <a:ext cx="8261350" cy="1039812"/>
          </a:xfrm>
        </p:spPr>
        <p:txBody>
          <a:bodyPr/>
          <a:lstStyle/>
          <a:p>
            <a:r>
              <a:rPr lang="en-US" b="1" dirty="0" smtClean="0">
                <a:solidFill>
                  <a:schemeClr val="tx1"/>
                </a:solidFill>
              </a:rPr>
              <a:t>Mandalas</a:t>
            </a:r>
            <a:endParaRPr lang="en-US" b="1" dirty="0">
              <a:solidFill>
                <a:schemeClr val="tx1"/>
              </a:solidFill>
            </a:endParaRPr>
          </a:p>
        </p:txBody>
      </p:sp>
      <p:sp>
        <p:nvSpPr>
          <p:cNvPr id="3" name="Content Placeholder 2"/>
          <p:cNvSpPr>
            <a:spLocks noGrp="1"/>
          </p:cNvSpPr>
          <p:nvPr>
            <p:ph idx="4294967295"/>
          </p:nvPr>
        </p:nvSpPr>
        <p:spPr>
          <a:xfrm>
            <a:off x="609600" y="1752600"/>
            <a:ext cx="8229600" cy="4373563"/>
          </a:xfrm>
        </p:spPr>
        <p:txBody>
          <a:bodyPr>
            <a:normAutofit/>
          </a:bodyPr>
          <a:lstStyle/>
          <a:p>
            <a:r>
              <a:rPr lang="en-US" sz="3200" dirty="0" smtClean="0">
                <a:solidFill>
                  <a:schemeClr val="tx1"/>
                </a:solidFill>
              </a:rPr>
              <a:t>What is a mandala?</a:t>
            </a:r>
          </a:p>
          <a:p>
            <a:pPr>
              <a:lnSpc>
                <a:spcPct val="90000"/>
              </a:lnSpc>
              <a:buNone/>
            </a:pPr>
            <a:r>
              <a:rPr lang="en-US" sz="3200" dirty="0">
                <a:solidFill>
                  <a:schemeClr val="tx1"/>
                </a:solidFill>
              </a:rPr>
              <a:t>The term </a:t>
            </a:r>
            <a:r>
              <a:rPr lang="en-US" sz="3200" b="1" i="1" dirty="0">
                <a:solidFill>
                  <a:schemeClr val="tx1"/>
                </a:solidFill>
              </a:rPr>
              <a:t>mandala</a:t>
            </a:r>
            <a:r>
              <a:rPr lang="en-US" sz="3200" dirty="0">
                <a:solidFill>
                  <a:schemeClr val="tx1"/>
                </a:solidFill>
              </a:rPr>
              <a:t> is from the classical Indian language of </a:t>
            </a:r>
            <a:r>
              <a:rPr lang="en-US" sz="3200" i="1" dirty="0">
                <a:solidFill>
                  <a:schemeClr val="tx1"/>
                </a:solidFill>
              </a:rPr>
              <a:t>Sanskrit </a:t>
            </a:r>
            <a:r>
              <a:rPr lang="en-US" sz="3200" dirty="0">
                <a:solidFill>
                  <a:schemeClr val="tx1"/>
                </a:solidFill>
              </a:rPr>
              <a:t>and is loosely translated to mean </a:t>
            </a:r>
            <a:r>
              <a:rPr lang="en-US" sz="3200" b="1" dirty="0">
                <a:solidFill>
                  <a:schemeClr val="tx1"/>
                </a:solidFill>
              </a:rPr>
              <a:t>"circle“ or “complete”.</a:t>
            </a:r>
            <a:r>
              <a:rPr lang="en-US" sz="3200" dirty="0">
                <a:solidFill>
                  <a:schemeClr val="tx1"/>
                </a:solidFill>
              </a:rPr>
              <a:t>  </a:t>
            </a:r>
            <a:endParaRPr lang="en-US" sz="3200" dirty="0" smtClean="0">
              <a:solidFill>
                <a:schemeClr val="tx1"/>
              </a:solidFill>
            </a:endParaRPr>
          </a:p>
          <a:p>
            <a:pPr>
              <a:buNone/>
              <a:defRPr/>
            </a:pPr>
            <a:r>
              <a:rPr lang="en-US" sz="3200" dirty="0" smtClean="0">
                <a:solidFill>
                  <a:schemeClr val="tx1"/>
                </a:solidFill>
              </a:rPr>
              <a:t>Used chiefly </a:t>
            </a:r>
            <a:r>
              <a:rPr lang="en-US" sz="3200" dirty="0">
                <a:solidFill>
                  <a:schemeClr val="tx1"/>
                </a:solidFill>
              </a:rPr>
              <a:t>in Hinduism and Buddhism as an aid to meditation </a:t>
            </a:r>
            <a:r>
              <a:rPr lang="en-US" sz="3200" dirty="0"/>
              <a:t> </a:t>
            </a:r>
          </a:p>
          <a:p>
            <a:pPr lvl="1"/>
            <a:endParaRPr lang="en-US" dirty="0">
              <a:solidFill>
                <a:schemeClr val="bg1"/>
              </a:solidFill>
            </a:endParaRPr>
          </a:p>
        </p:txBody>
      </p:sp>
    </p:spTree>
    <p:extLst>
      <p:ext uri="{BB962C8B-B14F-4D97-AF65-F5344CB8AC3E}">
        <p14:creationId xmlns:p14="http://schemas.microsoft.com/office/powerpoint/2010/main" val="200042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idx="4294967295"/>
          </p:nvPr>
        </p:nvSpPr>
        <p:spPr>
          <a:xfrm>
            <a:off x="0" y="0"/>
            <a:ext cx="8229600" cy="1143000"/>
          </a:xfrm>
        </p:spPr>
        <p:txBody>
          <a:bodyPr/>
          <a:lstStyle/>
          <a:p>
            <a:pPr eaLnBrk="1" hangingPunct="1">
              <a:defRPr/>
            </a:pPr>
            <a:r>
              <a:rPr lang="en-US" b="1" dirty="0" smtClean="0">
                <a:solidFill>
                  <a:schemeClr val="tx1"/>
                </a:solidFill>
              </a:rPr>
              <a:t>Temporary Sand Mandala</a:t>
            </a:r>
          </a:p>
        </p:txBody>
      </p:sp>
      <p:sp>
        <p:nvSpPr>
          <p:cNvPr id="8195" name="Rectangle 3"/>
          <p:cNvSpPr>
            <a:spLocks noGrp="1" noChangeArrowheads="1"/>
          </p:cNvSpPr>
          <p:nvPr>
            <p:ph idx="4294967295"/>
          </p:nvPr>
        </p:nvSpPr>
        <p:spPr>
          <a:xfrm>
            <a:off x="0" y="1143000"/>
            <a:ext cx="8229600" cy="2133600"/>
          </a:xfrm>
        </p:spPr>
        <p:txBody>
          <a:bodyPr>
            <a:noAutofit/>
          </a:bodyPr>
          <a:lstStyle/>
          <a:p>
            <a:pPr eaLnBrk="1" hangingPunct="1">
              <a:defRPr/>
            </a:pPr>
            <a:r>
              <a:rPr lang="en-US" sz="2800" dirty="0" smtClean="0">
                <a:solidFill>
                  <a:schemeClr val="tx1"/>
                </a:solidFill>
              </a:rPr>
              <a:t>Tibetan monks create </a:t>
            </a:r>
            <a:r>
              <a:rPr lang="en-US" sz="2800" i="1" dirty="0" smtClean="0">
                <a:solidFill>
                  <a:schemeClr val="tx1"/>
                </a:solidFill>
              </a:rPr>
              <a:t>impermanent mandalas </a:t>
            </a:r>
            <a:r>
              <a:rPr lang="en-US" sz="2800" dirty="0" smtClean="0">
                <a:solidFill>
                  <a:schemeClr val="tx1"/>
                </a:solidFill>
              </a:rPr>
              <a:t>as an act of meditation.  When they’ve completed the mandala, they sweep it up and release the sand into a moving body of water to spread the mandala’s blessings.</a:t>
            </a:r>
          </a:p>
        </p:txBody>
      </p:sp>
      <p:pic>
        <p:nvPicPr>
          <p:cNvPr id="5124" name="Picture 4" descr="800px-Sand_mandala_tibet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962400"/>
            <a:ext cx="3151909" cy="236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364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idx="4294967295"/>
          </p:nvPr>
        </p:nvSpPr>
        <p:spPr>
          <a:xfrm>
            <a:off x="0" y="381000"/>
            <a:ext cx="8229600" cy="923925"/>
          </a:xfrm>
        </p:spPr>
        <p:txBody>
          <a:bodyPr>
            <a:normAutofit fontScale="90000"/>
          </a:bodyPr>
          <a:lstStyle/>
          <a:p>
            <a:pPr eaLnBrk="1" hangingPunct="1">
              <a:defRPr/>
            </a:pPr>
            <a:r>
              <a:rPr lang="en-US" sz="3600" b="1" dirty="0" smtClean="0">
                <a:solidFill>
                  <a:schemeClr val="tx1"/>
                </a:solidFill>
              </a:rPr>
              <a:t>What is a Personal Mandala?</a:t>
            </a:r>
          </a:p>
        </p:txBody>
      </p:sp>
      <p:sp>
        <p:nvSpPr>
          <p:cNvPr id="7171" name="Rectangle 3"/>
          <p:cNvSpPr>
            <a:spLocks noGrp="1" noChangeArrowheads="1"/>
          </p:cNvSpPr>
          <p:nvPr>
            <p:ph idx="4294967295"/>
          </p:nvPr>
        </p:nvSpPr>
        <p:spPr>
          <a:xfrm>
            <a:off x="0" y="1752600"/>
            <a:ext cx="8229600" cy="4373563"/>
          </a:xfrm>
        </p:spPr>
        <p:txBody>
          <a:bodyPr>
            <a:noAutofit/>
          </a:bodyPr>
          <a:lstStyle/>
          <a:p>
            <a:pPr eaLnBrk="1" hangingPunct="1">
              <a:defRPr/>
            </a:pPr>
            <a:r>
              <a:rPr lang="en-US" sz="3200" dirty="0" smtClean="0">
                <a:solidFill>
                  <a:schemeClr val="tx1"/>
                </a:solidFill>
              </a:rPr>
              <a:t>In the West, </a:t>
            </a:r>
            <a:r>
              <a:rPr lang="en-US" sz="3200" i="1" dirty="0" smtClean="0">
                <a:solidFill>
                  <a:schemeClr val="tx1"/>
                </a:solidFill>
              </a:rPr>
              <a:t>mandala</a:t>
            </a:r>
            <a:r>
              <a:rPr lang="en-US" sz="3200" dirty="0" smtClean="0">
                <a:solidFill>
                  <a:schemeClr val="tx1"/>
                </a:solidFill>
              </a:rPr>
              <a:t> is used to refer to the "personal world" in which one lives, the various elements of the mandala or the activities and interests in which one engages, </a:t>
            </a:r>
            <a:r>
              <a:rPr lang="en-US" sz="3200" b="1" dirty="0" smtClean="0">
                <a:solidFill>
                  <a:schemeClr val="tx1"/>
                </a:solidFill>
              </a:rPr>
              <a:t>the most important being at the center of the mandala and the least important at the periphery</a:t>
            </a:r>
            <a:r>
              <a:rPr lang="en-US" sz="3200" dirty="0" smtClean="0">
                <a:solidFill>
                  <a:schemeClr val="tx1"/>
                </a:solidFill>
              </a:rPr>
              <a:t>. </a:t>
            </a:r>
          </a:p>
        </p:txBody>
      </p:sp>
    </p:spTree>
    <p:extLst>
      <p:ext uri="{BB962C8B-B14F-4D97-AF65-F5344CB8AC3E}">
        <p14:creationId xmlns:p14="http://schemas.microsoft.com/office/powerpoint/2010/main" val="1458983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685800"/>
            <a:ext cx="7124700" cy="923925"/>
          </a:xfrm>
        </p:spPr>
        <p:txBody>
          <a:bodyPr/>
          <a:lstStyle/>
          <a:p>
            <a:r>
              <a:rPr lang="en-US" sz="4400" b="1" dirty="0">
                <a:solidFill>
                  <a:schemeClr val="tx1"/>
                </a:solidFill>
                <a:latin typeface="Calisto MT" pitchFamily="18" charset="0"/>
              </a:rPr>
              <a:t>The Mandala</a:t>
            </a:r>
          </a:p>
        </p:txBody>
      </p:sp>
      <p:sp>
        <p:nvSpPr>
          <p:cNvPr id="25603" name="Rectangle 3"/>
          <p:cNvSpPr>
            <a:spLocks noGrp="1" noChangeArrowheads="1"/>
          </p:cNvSpPr>
          <p:nvPr>
            <p:ph type="body" idx="4294967295"/>
          </p:nvPr>
        </p:nvSpPr>
        <p:spPr>
          <a:xfrm>
            <a:off x="0" y="1752600"/>
            <a:ext cx="8229600" cy="4373563"/>
          </a:xfrm>
        </p:spPr>
        <p:txBody>
          <a:bodyPr>
            <a:normAutofit/>
          </a:bodyPr>
          <a:lstStyle/>
          <a:p>
            <a:pPr>
              <a:buFontTx/>
              <a:buNone/>
            </a:pPr>
            <a:r>
              <a:rPr lang="en-US" sz="3200" dirty="0">
                <a:solidFill>
                  <a:schemeClr val="bg1"/>
                </a:solidFill>
              </a:rPr>
              <a:t>   </a:t>
            </a:r>
            <a:r>
              <a:rPr lang="en-US" sz="3200" dirty="0">
                <a:solidFill>
                  <a:schemeClr val="tx1"/>
                </a:solidFill>
              </a:rPr>
              <a:t>Describing both material and non-material realities, the </a:t>
            </a:r>
            <a:r>
              <a:rPr lang="en-US" sz="3200" i="1" dirty="0">
                <a:solidFill>
                  <a:schemeClr val="tx1"/>
                </a:solidFill>
              </a:rPr>
              <a:t>mandala</a:t>
            </a:r>
            <a:r>
              <a:rPr lang="en-US" sz="3200" dirty="0">
                <a:solidFill>
                  <a:schemeClr val="tx1"/>
                </a:solidFill>
              </a:rPr>
              <a:t> appears in all aspects of life: the celestial circles we call earth, sun, and moon, as well as conceptual circles of friends, family, and community </a:t>
            </a:r>
          </a:p>
        </p:txBody>
      </p:sp>
    </p:spTree>
    <p:extLst>
      <p:ext uri="{BB962C8B-B14F-4D97-AF65-F5344CB8AC3E}">
        <p14:creationId xmlns:p14="http://schemas.microsoft.com/office/powerpoint/2010/main" val="1620995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95525" y="6251575"/>
            <a:ext cx="5715000" cy="461665"/>
          </a:xfrm>
          <a:prstGeom prst="rect">
            <a:avLst/>
          </a:prstGeom>
          <a:noFill/>
        </p:spPr>
        <p:txBody>
          <a:bodyPr>
            <a:spAutoFit/>
          </a:bodyPr>
          <a:lstStyle/>
          <a:p>
            <a:pPr>
              <a:defRPr/>
            </a:pPr>
            <a:r>
              <a:rPr lang="en-US" sz="2400" b="1" dirty="0">
                <a:solidFill>
                  <a:prstClr val="white"/>
                </a:solidFill>
                <a:latin typeface="Bradley Hand ITC" pitchFamily="66" charset="0"/>
                <a:cs typeface="Arial" charset="0"/>
              </a:rPr>
              <a:t>Oculus of the Pantheon, Rome     31 BC</a:t>
            </a:r>
          </a:p>
        </p:txBody>
      </p:sp>
      <p:pic>
        <p:nvPicPr>
          <p:cNvPr id="30723" name="Picture 6" descr="800px-PantheonOculu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15340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4717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3" descr="borobudur temple.bmp"/>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600200" y="428625"/>
            <a:ext cx="6324600" cy="5210175"/>
          </a:xfrm>
        </p:spPr>
      </p:pic>
      <p:sp>
        <p:nvSpPr>
          <p:cNvPr id="5" name="TextBox 4"/>
          <p:cNvSpPr txBox="1"/>
          <p:nvPr/>
        </p:nvSpPr>
        <p:spPr>
          <a:xfrm>
            <a:off x="914400" y="5791200"/>
            <a:ext cx="7754815" cy="523220"/>
          </a:xfrm>
          <a:prstGeom prst="rect">
            <a:avLst/>
          </a:prstGeom>
          <a:noFill/>
        </p:spPr>
        <p:txBody>
          <a:bodyPr wrap="square">
            <a:spAutoFit/>
          </a:bodyPr>
          <a:lstStyle/>
          <a:p>
            <a:pPr>
              <a:defRPr/>
            </a:pPr>
            <a:r>
              <a:rPr lang="en-US" sz="2800" b="1" dirty="0">
                <a:solidFill>
                  <a:prstClr val="white"/>
                </a:solidFill>
                <a:latin typeface="Bradley Hand ITC" pitchFamily="66" charset="0"/>
                <a:cs typeface="Arial" charset="0"/>
              </a:rPr>
              <a:t>Buddhist Borobudur Temple, Indonesia    800AD</a:t>
            </a:r>
          </a:p>
        </p:txBody>
      </p:sp>
    </p:spTree>
    <p:extLst>
      <p:ext uri="{BB962C8B-B14F-4D97-AF65-F5344CB8AC3E}">
        <p14:creationId xmlns:p14="http://schemas.microsoft.com/office/powerpoint/2010/main" val="1712999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751px-Oscar_Fredriks_kyrka_3 swed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1" y="304800"/>
            <a:ext cx="6705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805355" y="5867400"/>
            <a:ext cx="5715000" cy="461665"/>
          </a:xfrm>
          <a:prstGeom prst="rect">
            <a:avLst/>
          </a:prstGeom>
          <a:noFill/>
        </p:spPr>
        <p:txBody>
          <a:bodyPr>
            <a:spAutoFit/>
          </a:bodyPr>
          <a:lstStyle/>
          <a:p>
            <a:pPr algn="ctr">
              <a:defRPr/>
            </a:pPr>
            <a:r>
              <a:rPr lang="en-US" sz="2400" b="1" dirty="0">
                <a:solidFill>
                  <a:prstClr val="white"/>
                </a:solidFill>
                <a:latin typeface="Bradley Hand ITC" pitchFamily="66" charset="0"/>
                <a:cs typeface="Arial" charset="0"/>
              </a:rPr>
              <a:t>Catholic Church Rose Window, Sweden    </a:t>
            </a:r>
          </a:p>
        </p:txBody>
      </p:sp>
    </p:spTree>
    <p:extLst>
      <p:ext uri="{BB962C8B-B14F-4D97-AF65-F5344CB8AC3E}">
        <p14:creationId xmlns:p14="http://schemas.microsoft.com/office/powerpoint/2010/main" val="29902712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529</Words>
  <Application>Microsoft Office PowerPoint</Application>
  <PresentationFormat>On-screen Show (4:3)</PresentationFormat>
  <Paragraphs>44</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Apothecary</vt:lpstr>
      <vt:lpstr>Warm-Up</vt:lpstr>
      <vt:lpstr>PowerPoint Presentation</vt:lpstr>
      <vt:lpstr>Mandalas</vt:lpstr>
      <vt:lpstr>Temporary Sand Mandala</vt:lpstr>
      <vt:lpstr>What is a Personal Mandala?</vt:lpstr>
      <vt:lpstr>The Mandala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Personal Mandalas</vt:lpstr>
      <vt:lpstr>Your Personal Mandala</vt:lpstr>
      <vt:lpstr>PowerPoint Presentation</vt:lpstr>
      <vt:lpstr>PowerPoint Presentation</vt:lpstr>
      <vt:lpstr>PowerPoint Presentation</vt:lpstr>
      <vt:lpstr>PowerPoint Presentation</vt:lpstr>
      <vt:lpstr>PowerPoint Presentation</vt:lpstr>
      <vt:lpstr>PowerPoint Presentation</vt:lpstr>
      <vt:lpstr>PERSONAL MANDALAS</vt:lpstr>
    </vt:vector>
  </TitlesOfParts>
  <Company>Cobb County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Warm-Up</dc:title>
  <dc:creator>Ignace Celicourt</dc:creator>
  <cp:lastModifiedBy>Ignace Celicourt</cp:lastModifiedBy>
  <cp:revision>1</cp:revision>
  <dcterms:created xsi:type="dcterms:W3CDTF">2014-08-08T12:07:14Z</dcterms:created>
  <dcterms:modified xsi:type="dcterms:W3CDTF">2014-08-08T12:11:01Z</dcterms:modified>
</cp:coreProperties>
</file>