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2/3/2017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2/3/2017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2/3/2017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2/3/2017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2/3/2017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ic.com/articles/75173/21-images-of-where-children-sleep-around-the-world-paints-a-powerful-picture-of-inequality#.q0zu7kvtK" TargetMode="External"/><Relationship Id="rId2" Type="http://schemas.openxmlformats.org/officeDocument/2006/relationships/hyperlink" Target="http://jamesmollison.com/books/where-children-slee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MxBfqd639BE" TargetMode="External"/><Relationship Id="rId2" Type="http://schemas.openxmlformats.org/officeDocument/2006/relationships/hyperlink" Target="https://www.youtube.com/watch?v=5bWVAEU6SQ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347113" y="848174"/>
            <a:ext cx="8361229" cy="575184"/>
          </a:xfrm>
        </p:spPr>
        <p:txBody>
          <a:bodyPr/>
          <a:lstStyle/>
          <a:p>
            <a:r>
              <a:rPr lang="en-US" sz="5400" dirty="0" smtClean="0"/>
              <a:t>Warm-Up</a:t>
            </a:r>
            <a:endParaRPr lang="en-US" sz="5400" dirty="0"/>
          </a:p>
        </p:txBody>
      </p:sp>
      <p:sp>
        <p:nvSpPr>
          <p:cNvPr id="7" name="Subtitle 6"/>
          <p:cNvSpPr>
            <a:spLocks noGrp="1"/>
          </p:cNvSpPr>
          <p:nvPr>
            <p:ph type="subTitle" idx="1"/>
          </p:nvPr>
        </p:nvSpPr>
        <p:spPr>
          <a:xfrm>
            <a:off x="1394570" y="1328468"/>
            <a:ext cx="9353943" cy="4710023"/>
          </a:xfrm>
        </p:spPr>
        <p:txBody>
          <a:bodyPr>
            <a:normAutofit/>
          </a:bodyPr>
          <a:lstStyle/>
          <a:p>
            <a:pPr algn="l"/>
            <a:r>
              <a:rPr lang="en-US" sz="3200" dirty="0" smtClean="0"/>
              <a:t>Step 1: Write down EVERY word/phrase you can think of to describe childhood and what it’s like to be a child.  Don’t worry about what you write down; just add it to your list. You should be able to think of dozens of options.  </a:t>
            </a:r>
          </a:p>
          <a:p>
            <a:pPr algn="l"/>
            <a:endParaRPr lang="en-US" sz="3200" dirty="0"/>
          </a:p>
          <a:p>
            <a:pPr algn="l"/>
            <a:r>
              <a:rPr lang="en-US" sz="3200" dirty="0" smtClean="0"/>
              <a:t>Step 2:  Go through your list and code everything as either positive (+ or </a:t>
            </a:r>
            <a:r>
              <a:rPr lang="en-US" sz="3200" dirty="0" smtClean="0">
                <a:sym typeface="Wingdings" panose="05000000000000000000" pitchFamily="2" charset="2"/>
              </a:rPr>
              <a:t></a:t>
            </a:r>
            <a:r>
              <a:rPr lang="en-US" sz="3200" dirty="0" smtClean="0"/>
              <a:t>) or negative (- or </a:t>
            </a:r>
            <a:r>
              <a:rPr lang="en-US" sz="3200" dirty="0" smtClean="0">
                <a:sym typeface="Wingdings" panose="05000000000000000000" pitchFamily="2" charset="2"/>
              </a:rPr>
              <a:t></a:t>
            </a:r>
            <a:r>
              <a:rPr lang="en-US" sz="3200" dirty="0" smtClean="0"/>
              <a:t>) </a:t>
            </a:r>
            <a:endParaRPr lang="en-US" sz="3200" dirty="0"/>
          </a:p>
        </p:txBody>
      </p:sp>
    </p:spTree>
    <p:extLst>
      <p:ext uri="{BB962C8B-B14F-4D97-AF65-F5344CB8AC3E}">
        <p14:creationId xmlns:p14="http://schemas.microsoft.com/office/powerpoint/2010/main" val="3273145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Children Sleep”</a:t>
            </a:r>
            <a:br>
              <a:rPr lang="en-US" dirty="0" smtClean="0"/>
            </a:br>
            <a:r>
              <a:rPr lang="en-US" dirty="0" smtClean="0"/>
              <a:t> Photo Essay by James Mollison</a:t>
            </a:r>
            <a:endParaRPr lang="en-US" dirty="0"/>
          </a:p>
        </p:txBody>
      </p:sp>
      <p:sp>
        <p:nvSpPr>
          <p:cNvPr id="3" name="Content Placeholder 2"/>
          <p:cNvSpPr>
            <a:spLocks noGrp="1"/>
          </p:cNvSpPr>
          <p:nvPr>
            <p:ph idx="1"/>
          </p:nvPr>
        </p:nvSpPr>
        <p:spPr/>
        <p:txBody>
          <a:bodyPr/>
          <a:lstStyle/>
          <a:p>
            <a:pPr marL="0" indent="0">
              <a:buNone/>
            </a:pPr>
            <a:r>
              <a:rPr lang="en-US" dirty="0" smtClean="0"/>
              <a:t>Link to Mollison’s website: </a:t>
            </a:r>
            <a:r>
              <a:rPr lang="en-US" dirty="0">
                <a:hlinkClick r:id="rId2"/>
              </a:rPr>
              <a:t>http://jamesmollison.com/books/where-children-sleep</a:t>
            </a:r>
            <a:r>
              <a:rPr lang="en-US" dirty="0" smtClean="0">
                <a:hlinkClick r:id="rId2"/>
              </a:rPr>
              <a:t>/</a:t>
            </a:r>
            <a:endParaRPr lang="en-US" dirty="0" smtClean="0"/>
          </a:p>
          <a:p>
            <a:pPr marL="0" indent="0">
              <a:buNone/>
            </a:pPr>
            <a:endParaRPr lang="en-US" dirty="0"/>
          </a:p>
          <a:p>
            <a:pPr marL="0" indent="0">
              <a:buNone/>
            </a:pPr>
            <a:r>
              <a:rPr lang="en-US" dirty="0" smtClean="0"/>
              <a:t>Link to </a:t>
            </a:r>
            <a:r>
              <a:rPr lang="en-US" dirty="0"/>
              <a:t>summary version: </a:t>
            </a:r>
            <a:r>
              <a:rPr lang="en-US" dirty="0">
                <a:hlinkClick r:id="rId3"/>
              </a:rPr>
              <a:t>https://</a:t>
            </a:r>
            <a:r>
              <a:rPr lang="en-US" dirty="0" smtClean="0">
                <a:hlinkClick r:id="rId3"/>
              </a:rPr>
              <a:t>mic.com/articles/75173/21-images-of-where-children-sleep-around-the-world-paints-a-powerful-picture-of-inequality</a:t>
            </a:r>
            <a:r>
              <a:rPr lang="en-US" dirty="0">
                <a:hlinkClick r:id="rId3"/>
              </a:rPr>
              <a:t>#.</a:t>
            </a:r>
            <a:r>
              <a:rPr lang="en-US" dirty="0" smtClean="0">
                <a:hlinkClick r:id="rId3"/>
              </a:rPr>
              <a:t>q0zu7kvtK</a:t>
            </a:r>
            <a:r>
              <a:rPr lang="en-US" dirty="0" smtClean="0"/>
              <a:t> </a:t>
            </a:r>
          </a:p>
          <a:p>
            <a:pPr marL="0" indent="0">
              <a:buNone/>
            </a:pPr>
            <a:endParaRPr lang="en-US" dirty="0"/>
          </a:p>
          <a:p>
            <a:pPr marL="0" indent="0">
              <a:buNone/>
            </a:pPr>
            <a:r>
              <a:rPr lang="en-US" dirty="0" smtClean="0"/>
              <a:t>FILL OUT DOCUMENT #1 ANALYSIS SHEET. </a:t>
            </a:r>
            <a:endParaRPr lang="en-US" dirty="0"/>
          </a:p>
        </p:txBody>
      </p:sp>
    </p:spTree>
    <p:extLst>
      <p:ext uri="{BB962C8B-B14F-4D97-AF65-F5344CB8AC3E}">
        <p14:creationId xmlns:p14="http://schemas.microsoft.com/office/powerpoint/2010/main" val="2989627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Rights and Children</a:t>
            </a:r>
            <a:br>
              <a:rPr lang="en-US" dirty="0" smtClean="0"/>
            </a:br>
            <a:r>
              <a:rPr lang="en-US" dirty="0" smtClean="0"/>
              <a:t>Document Analysis Activity </a:t>
            </a:r>
            <a:endParaRPr lang="en-US" dirty="0"/>
          </a:p>
        </p:txBody>
      </p:sp>
      <p:sp>
        <p:nvSpPr>
          <p:cNvPr id="3" name="Content Placeholder 2"/>
          <p:cNvSpPr>
            <a:spLocks noGrp="1"/>
          </p:cNvSpPr>
          <p:nvPr>
            <p:ph idx="1"/>
          </p:nvPr>
        </p:nvSpPr>
        <p:spPr>
          <a:xfrm>
            <a:off x="1371600" y="1966821"/>
            <a:ext cx="9601200" cy="4718649"/>
          </a:xfrm>
        </p:spPr>
        <p:txBody>
          <a:bodyPr>
            <a:normAutofit lnSpcReduction="10000"/>
          </a:bodyPr>
          <a:lstStyle/>
          <a:p>
            <a:r>
              <a:rPr lang="en-US" sz="2600" dirty="0" smtClean="0"/>
              <a:t>Choose two of the following topics: </a:t>
            </a:r>
          </a:p>
          <a:p>
            <a:pPr lvl="1"/>
            <a:r>
              <a:rPr lang="en-US" sz="2600" dirty="0" smtClean="0"/>
              <a:t>Child Marriage</a:t>
            </a:r>
          </a:p>
          <a:p>
            <a:pPr lvl="1"/>
            <a:r>
              <a:rPr lang="en-US" sz="2600" dirty="0" smtClean="0"/>
              <a:t>Child Soldiers</a:t>
            </a:r>
          </a:p>
          <a:p>
            <a:pPr lvl="1"/>
            <a:r>
              <a:rPr lang="en-US" sz="2600" dirty="0" smtClean="0"/>
              <a:t>Child Slavery </a:t>
            </a:r>
            <a:endParaRPr lang="en-US" sz="2600" dirty="0"/>
          </a:p>
          <a:p>
            <a:pPr lvl="0"/>
            <a:r>
              <a:rPr lang="en-US" sz="2600" dirty="0" smtClean="0">
                <a:solidFill>
                  <a:srgbClr val="191B0E"/>
                </a:solidFill>
              </a:rPr>
              <a:t>For your two topics, you will look at and analyze four documents.  Two of the four documents must be articles.  The other two you choose might be fact sheets, infographics, etc. (or you can do an additional article).  </a:t>
            </a:r>
            <a:endParaRPr lang="en-US" sz="2600" dirty="0">
              <a:solidFill>
                <a:srgbClr val="191B0E"/>
              </a:solidFill>
            </a:endParaRPr>
          </a:p>
          <a:p>
            <a:pPr lvl="0"/>
            <a:r>
              <a:rPr lang="en-US" sz="2600" dirty="0" smtClean="0">
                <a:solidFill>
                  <a:srgbClr val="191B0E"/>
                </a:solidFill>
              </a:rPr>
              <a:t>Make sure you gather textual evidence on your document analysis sheets – in other words, use exact quotes from the document as your answers, don’t just put it in your own words.  </a:t>
            </a:r>
            <a:endParaRPr lang="en-US" sz="2600" dirty="0">
              <a:solidFill>
                <a:srgbClr val="191B0E"/>
              </a:solidFill>
            </a:endParaRPr>
          </a:p>
          <a:p>
            <a:pPr marL="530352" lvl="1" indent="0">
              <a:buNone/>
            </a:pPr>
            <a:endParaRPr lang="en-US" dirty="0" smtClean="0"/>
          </a:p>
        </p:txBody>
      </p:sp>
    </p:spTree>
    <p:extLst>
      <p:ext uri="{BB962C8B-B14F-4D97-AF65-F5344CB8AC3E}">
        <p14:creationId xmlns:p14="http://schemas.microsoft.com/office/powerpoint/2010/main" val="394511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and happy hump day! </a:t>
            </a:r>
            <a:endParaRPr lang="en-US" dirty="0"/>
          </a:p>
        </p:txBody>
      </p:sp>
      <p:sp>
        <p:nvSpPr>
          <p:cNvPr id="3" name="Content Placeholder 2"/>
          <p:cNvSpPr>
            <a:spLocks noGrp="1"/>
          </p:cNvSpPr>
          <p:nvPr>
            <p:ph idx="1"/>
          </p:nvPr>
        </p:nvSpPr>
        <p:spPr>
          <a:xfrm>
            <a:off x="1371600" y="1535501"/>
            <a:ext cx="9601200" cy="5218981"/>
          </a:xfrm>
        </p:spPr>
        <p:txBody>
          <a:bodyPr>
            <a:normAutofit lnSpcReduction="10000"/>
          </a:bodyPr>
          <a:lstStyle/>
          <a:p>
            <a:r>
              <a:rPr lang="en-US" sz="3600" dirty="0" smtClean="0"/>
              <a:t>Please get out your packet from yesterday and open up to a fresh document analysis sheet.  </a:t>
            </a:r>
          </a:p>
          <a:p>
            <a:r>
              <a:rPr lang="en-US" sz="3600" dirty="0" smtClean="0"/>
              <a:t>We are going to watch two video clips; you will combine these two videos and look at them as one document. </a:t>
            </a:r>
          </a:p>
          <a:p>
            <a:pPr marL="0" indent="0">
              <a:buNone/>
            </a:pPr>
            <a:endParaRPr lang="en-US" sz="2800" dirty="0" smtClean="0"/>
          </a:p>
          <a:p>
            <a:pPr marL="0" indent="0">
              <a:buNone/>
            </a:pPr>
            <a:endParaRPr lang="en-US" sz="2800" dirty="0"/>
          </a:p>
          <a:p>
            <a:pPr marL="0" indent="0">
              <a:buNone/>
            </a:pPr>
            <a:endParaRPr lang="en-US" sz="2800" dirty="0" smtClean="0"/>
          </a:p>
          <a:p>
            <a:r>
              <a:rPr lang="en-US" sz="2800" dirty="0">
                <a:hlinkClick r:id="rId2"/>
              </a:rPr>
              <a:t>https://</a:t>
            </a:r>
            <a:r>
              <a:rPr lang="en-US" sz="2800" dirty="0" smtClean="0">
                <a:hlinkClick r:id="rId2"/>
              </a:rPr>
              <a:t>www.youtube.com/watch?v=5bWVAEU6SQc</a:t>
            </a:r>
            <a:r>
              <a:rPr lang="en-US" sz="2800" dirty="0" smtClean="0"/>
              <a:t> </a:t>
            </a:r>
          </a:p>
          <a:p>
            <a:r>
              <a:rPr lang="en-US" sz="2800" dirty="0" smtClean="0"/>
              <a:t>  </a:t>
            </a:r>
            <a:r>
              <a:rPr lang="en-US" sz="2800" dirty="0" smtClean="0">
                <a:hlinkClick r:id="rId3"/>
              </a:rPr>
              <a:t>https</a:t>
            </a:r>
            <a:r>
              <a:rPr lang="en-US" sz="2800" dirty="0">
                <a:hlinkClick r:id="rId3"/>
              </a:rPr>
              <a:t>://</a:t>
            </a:r>
            <a:r>
              <a:rPr lang="en-US" sz="2800" dirty="0" smtClean="0">
                <a:hlinkClick r:id="rId3"/>
              </a:rPr>
              <a:t>www.youtube.com/watch?v=MxBfqd639BE</a:t>
            </a:r>
            <a:r>
              <a:rPr lang="en-US" sz="2800" dirty="0" smtClean="0"/>
              <a:t> </a:t>
            </a:r>
            <a:endParaRPr lang="en-US" sz="2800" dirty="0"/>
          </a:p>
        </p:txBody>
      </p:sp>
    </p:spTree>
    <p:extLst>
      <p:ext uri="{BB962C8B-B14F-4D97-AF65-F5344CB8AC3E}">
        <p14:creationId xmlns:p14="http://schemas.microsoft.com/office/powerpoint/2010/main" val="185406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Rights and Children</a:t>
            </a:r>
            <a:br>
              <a:rPr lang="en-US" dirty="0" smtClean="0"/>
            </a:br>
            <a:r>
              <a:rPr lang="en-US" dirty="0" smtClean="0"/>
              <a:t>Document Analysis Activity </a:t>
            </a:r>
            <a:endParaRPr lang="en-US" dirty="0"/>
          </a:p>
        </p:txBody>
      </p:sp>
      <p:sp>
        <p:nvSpPr>
          <p:cNvPr id="3" name="Content Placeholder 2"/>
          <p:cNvSpPr>
            <a:spLocks noGrp="1"/>
          </p:cNvSpPr>
          <p:nvPr>
            <p:ph idx="1"/>
          </p:nvPr>
        </p:nvSpPr>
        <p:spPr>
          <a:xfrm>
            <a:off x="1371600" y="1966821"/>
            <a:ext cx="9601200" cy="4718649"/>
          </a:xfrm>
        </p:spPr>
        <p:txBody>
          <a:bodyPr>
            <a:normAutofit fontScale="92500"/>
          </a:bodyPr>
          <a:lstStyle/>
          <a:p>
            <a:r>
              <a:rPr lang="en-US" sz="2600" dirty="0" smtClean="0"/>
              <a:t>Yesterday you chose two of the following topics: </a:t>
            </a:r>
          </a:p>
          <a:p>
            <a:pPr lvl="1"/>
            <a:r>
              <a:rPr lang="en-US" sz="2600" dirty="0" smtClean="0"/>
              <a:t>Child Marriage</a:t>
            </a:r>
          </a:p>
          <a:p>
            <a:pPr lvl="1"/>
            <a:r>
              <a:rPr lang="en-US" sz="2600" dirty="0" smtClean="0"/>
              <a:t>Child Soldiers</a:t>
            </a:r>
          </a:p>
          <a:p>
            <a:pPr lvl="1"/>
            <a:r>
              <a:rPr lang="en-US" sz="2600" dirty="0" smtClean="0"/>
              <a:t>Child Slavery </a:t>
            </a:r>
            <a:endParaRPr lang="en-US" sz="2600" dirty="0"/>
          </a:p>
          <a:p>
            <a:pPr lvl="0"/>
            <a:r>
              <a:rPr lang="en-US" sz="2600" dirty="0" smtClean="0">
                <a:solidFill>
                  <a:srgbClr val="191B0E"/>
                </a:solidFill>
              </a:rPr>
              <a:t>Remember: you must analyze four documents for each topic.  Two of the four documents must be articles.  The other two you choose might be fact sheets, infographics, etc. (or you can do an additional article).  </a:t>
            </a:r>
            <a:endParaRPr lang="en-US" sz="2600" dirty="0">
              <a:solidFill>
                <a:srgbClr val="191B0E"/>
              </a:solidFill>
            </a:endParaRPr>
          </a:p>
          <a:p>
            <a:pPr lvl="0"/>
            <a:r>
              <a:rPr lang="en-US" sz="2600" dirty="0" smtClean="0">
                <a:solidFill>
                  <a:srgbClr val="191B0E"/>
                </a:solidFill>
              </a:rPr>
              <a:t>Make sure you gather textual evidence on your document analysis sheets – in other words, use exact quotes from the document as your answers, don’t just put it in your own words.  </a:t>
            </a:r>
          </a:p>
          <a:p>
            <a:pPr lvl="0"/>
            <a:r>
              <a:rPr lang="en-US" sz="2600" dirty="0" smtClean="0">
                <a:solidFill>
                  <a:srgbClr val="191B0E"/>
                </a:solidFill>
              </a:rPr>
              <a:t>You should be done by the end of class today. </a:t>
            </a:r>
            <a:endParaRPr lang="en-US" sz="2600" dirty="0">
              <a:solidFill>
                <a:srgbClr val="191B0E"/>
              </a:solidFill>
            </a:endParaRPr>
          </a:p>
          <a:p>
            <a:pPr marL="530352" lvl="1" indent="0">
              <a:buNone/>
            </a:pPr>
            <a:endParaRPr lang="en-US" dirty="0" smtClean="0"/>
          </a:p>
        </p:txBody>
      </p:sp>
    </p:spTree>
    <p:extLst>
      <p:ext uri="{BB962C8B-B14F-4D97-AF65-F5344CB8AC3E}">
        <p14:creationId xmlns:p14="http://schemas.microsoft.com/office/powerpoint/2010/main" val="4085822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Tomorrow’s Assessment </a:t>
            </a:r>
            <a:endParaRPr lang="en-US" dirty="0"/>
          </a:p>
        </p:txBody>
      </p:sp>
      <p:sp>
        <p:nvSpPr>
          <p:cNvPr id="3" name="Content Placeholder 2"/>
          <p:cNvSpPr>
            <a:spLocks noGrp="1"/>
          </p:cNvSpPr>
          <p:nvPr>
            <p:ph idx="1"/>
          </p:nvPr>
        </p:nvSpPr>
        <p:spPr>
          <a:xfrm>
            <a:off x="1371600" y="1406106"/>
            <a:ext cx="9601200" cy="5710686"/>
          </a:xfrm>
        </p:spPr>
        <p:txBody>
          <a:bodyPr>
            <a:normAutofit/>
          </a:bodyPr>
          <a:lstStyle/>
          <a:p>
            <a:pPr marL="0" indent="0">
              <a:buNone/>
            </a:pPr>
            <a:r>
              <a:rPr lang="en-US" sz="2400" dirty="0"/>
              <a:t>For each response, you must include at least three pieces of evidence to support your answer.  Your evidence should come directly from your document analysis sheets.  </a:t>
            </a:r>
          </a:p>
          <a:p>
            <a:pPr marL="0" indent="0">
              <a:buNone/>
            </a:pPr>
            <a:r>
              <a:rPr lang="en-US" sz="2400" dirty="0"/>
              <a:t>DO ONLY THE TWO TOPICS THAT YOU CHOSE: </a:t>
            </a:r>
          </a:p>
          <a:p>
            <a:pPr lvl="0"/>
            <a:r>
              <a:rPr lang="en-US" sz="2400" dirty="0"/>
              <a:t>How is forced child marriage a violation of human rights?</a:t>
            </a:r>
          </a:p>
          <a:p>
            <a:pPr lvl="0"/>
            <a:r>
              <a:rPr lang="en-US" sz="2400" dirty="0"/>
              <a:t>How is forced child warfare a violation of human rights?</a:t>
            </a:r>
          </a:p>
          <a:p>
            <a:pPr lvl="0"/>
            <a:r>
              <a:rPr lang="en-US" sz="2400" dirty="0"/>
              <a:t>How is child labor a violation of human rights?</a:t>
            </a:r>
          </a:p>
          <a:p>
            <a:pPr marL="0" indent="0">
              <a:buNone/>
            </a:pPr>
            <a:r>
              <a:rPr lang="en-US" sz="2400" dirty="0"/>
              <a:t>ANSWER BOTH OF THESE: </a:t>
            </a:r>
          </a:p>
          <a:p>
            <a:pPr lvl="0"/>
            <a:r>
              <a:rPr lang="en-US" sz="2400" dirty="0"/>
              <a:t>How do the human rights of children in other areas of the world differ from those in America?</a:t>
            </a:r>
          </a:p>
          <a:p>
            <a:pPr lvl="0"/>
            <a:r>
              <a:rPr lang="en-US" sz="2400" dirty="0"/>
              <a:t>Personal Reflection:  What have you learned that will stick with you?</a:t>
            </a:r>
          </a:p>
          <a:p>
            <a:pPr marL="0" indent="0">
              <a:buNone/>
            </a:pPr>
            <a:endParaRPr lang="en-US" dirty="0"/>
          </a:p>
        </p:txBody>
      </p:sp>
    </p:spTree>
    <p:extLst>
      <p:ext uri="{BB962C8B-B14F-4D97-AF65-F5344CB8AC3E}">
        <p14:creationId xmlns:p14="http://schemas.microsoft.com/office/powerpoint/2010/main" val="3072342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4951" y="73325"/>
            <a:ext cx="10662249" cy="1485900"/>
          </a:xfrm>
        </p:spPr>
        <p:txBody>
          <a:bodyPr/>
          <a:lstStyle/>
          <a:p>
            <a:r>
              <a:rPr lang="en-US" dirty="0" smtClean="0"/>
              <a:t>Human Rights and Children:</a:t>
            </a:r>
            <a:br>
              <a:rPr lang="en-US" dirty="0" smtClean="0"/>
            </a:br>
            <a:r>
              <a:rPr lang="en-US" dirty="0" smtClean="0"/>
              <a:t>Writing Assessment</a:t>
            </a:r>
            <a:endParaRPr lang="en-US" dirty="0"/>
          </a:p>
        </p:txBody>
      </p:sp>
      <p:sp>
        <p:nvSpPr>
          <p:cNvPr id="3" name="Content Placeholder 2"/>
          <p:cNvSpPr>
            <a:spLocks noGrp="1"/>
          </p:cNvSpPr>
          <p:nvPr>
            <p:ph idx="1"/>
          </p:nvPr>
        </p:nvSpPr>
        <p:spPr>
          <a:xfrm>
            <a:off x="1371600" y="1406106"/>
            <a:ext cx="9601200" cy="5710686"/>
          </a:xfrm>
        </p:spPr>
        <p:txBody>
          <a:bodyPr>
            <a:normAutofit/>
          </a:bodyPr>
          <a:lstStyle/>
          <a:p>
            <a:pPr marL="0" indent="0">
              <a:buNone/>
            </a:pPr>
            <a:r>
              <a:rPr lang="en-US" sz="2400" dirty="0"/>
              <a:t>For each response, you must include at least three pieces of evidence to support your answer.  Your evidence should come directly from your document analysis sheets.  </a:t>
            </a:r>
          </a:p>
          <a:p>
            <a:pPr marL="0" indent="0">
              <a:buNone/>
            </a:pPr>
            <a:r>
              <a:rPr lang="en-US" sz="2400" dirty="0"/>
              <a:t>DO ONLY THE TWO TOPICS THAT YOU CHOSE: </a:t>
            </a:r>
          </a:p>
          <a:p>
            <a:pPr lvl="0"/>
            <a:r>
              <a:rPr lang="en-US" sz="2400" dirty="0"/>
              <a:t>How is forced child marriage a violation of human rights?</a:t>
            </a:r>
          </a:p>
          <a:p>
            <a:pPr lvl="0"/>
            <a:r>
              <a:rPr lang="en-US" sz="2400" dirty="0"/>
              <a:t>How is forced child warfare a violation of human rights?</a:t>
            </a:r>
          </a:p>
          <a:p>
            <a:pPr lvl="0"/>
            <a:r>
              <a:rPr lang="en-US" sz="2400" dirty="0"/>
              <a:t>How is child labor a violation of human rights?</a:t>
            </a:r>
          </a:p>
          <a:p>
            <a:pPr marL="0" indent="0">
              <a:buNone/>
            </a:pPr>
            <a:r>
              <a:rPr lang="en-US" sz="2400" dirty="0"/>
              <a:t>ANSWER BOTH OF THESE: </a:t>
            </a:r>
          </a:p>
          <a:p>
            <a:pPr lvl="0"/>
            <a:r>
              <a:rPr lang="en-US" sz="2400" dirty="0"/>
              <a:t>How do the human rights of children in other areas of the world differ from those in America?</a:t>
            </a:r>
          </a:p>
          <a:p>
            <a:pPr lvl="0"/>
            <a:r>
              <a:rPr lang="en-US" sz="2400" dirty="0"/>
              <a:t>Personal Reflection:  What have you learned that will stick with you?</a:t>
            </a:r>
          </a:p>
          <a:p>
            <a:pPr marL="0" indent="0">
              <a:buNone/>
            </a:pPr>
            <a:endParaRPr lang="en-US" dirty="0"/>
          </a:p>
        </p:txBody>
      </p:sp>
    </p:spTree>
    <p:extLst>
      <p:ext uri="{BB962C8B-B14F-4D97-AF65-F5344CB8AC3E}">
        <p14:creationId xmlns:p14="http://schemas.microsoft.com/office/powerpoint/2010/main" val="3909377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43</TotalTime>
  <Words>585</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Franklin Gothic Book</vt:lpstr>
      <vt:lpstr>Wingdings</vt:lpstr>
      <vt:lpstr>Crop</vt:lpstr>
      <vt:lpstr>Warm-Up</vt:lpstr>
      <vt:lpstr>“Where Children Sleep”  Photo Essay by James Mollison</vt:lpstr>
      <vt:lpstr>Human Rights and Children Document Analysis Activity </vt:lpstr>
      <vt:lpstr>Hello and happy hump day! </vt:lpstr>
      <vt:lpstr>Human Rights and Children Document Analysis Activity </vt:lpstr>
      <vt:lpstr>Tomorrow’s Assessment </vt:lpstr>
      <vt:lpstr>Human Rights and Children: Writing Assessment</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Alexandra Yeganegi</dc:creator>
  <cp:lastModifiedBy>Alexandra Yeganegi</cp:lastModifiedBy>
  <cp:revision>3</cp:revision>
  <dcterms:created xsi:type="dcterms:W3CDTF">2017-02-03T17:54:48Z</dcterms:created>
  <dcterms:modified xsi:type="dcterms:W3CDTF">2017-02-03T18:38:15Z</dcterms:modified>
</cp:coreProperties>
</file>