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sldIdLst>
    <p:sldId id="256" r:id="rId2"/>
    <p:sldId id="257" r:id="rId3"/>
    <p:sldId id="258" r:id="rId4"/>
    <p:sldId id="259" r:id="rId5"/>
    <p:sldId id="260" r:id="rId6"/>
    <p:sldId id="261" r:id="rId7"/>
    <p:sldId id="262" r:id="rId8"/>
    <p:sldId id="266" r:id="rId9"/>
    <p:sldId id="267" r:id="rId10"/>
    <p:sldId id="270" r:id="rId11"/>
    <p:sldId id="268" r:id="rId12"/>
    <p:sldId id="269" r:id="rId13"/>
    <p:sldId id="273" r:id="rId14"/>
    <p:sldId id="274" r:id="rId15"/>
    <p:sldId id="271" r:id="rId16"/>
    <p:sldId id="272" r:id="rId17"/>
    <p:sldId id="264" r:id="rId18"/>
    <p:sldId id="265" r:id="rId19"/>
    <p:sldId id="275" r:id="rId20"/>
    <p:sldId id="276" r:id="rId21"/>
    <p:sldId id="277" r:id="rId22"/>
    <p:sldId id="278" r:id="rId23"/>
    <p:sldId id="279"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9" d="100"/>
          <a:sy n="89" d="100"/>
        </p:scale>
        <p:origin x="466"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7200" cap="none" baseline="0">
                <a:blipFill dpi="0" rotWithShape="1">
                  <a:blip r:embed="rId4"/>
                  <a:srcRect/>
                  <a:tile tx="6350" ty="-127000" sx="65000" sy="64000" flip="none" algn="tl"/>
                </a:blipFill>
              </a:defRPr>
            </a:lvl1pPr>
          </a:lstStyle>
          <a:p>
            <a:r>
              <a:rPr lang="en-US" smtClean="0"/>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3448B07-2C06-4CF2-8E91-F7385E71E2CB}" type="datetimeFigureOut">
              <a:rPr lang="en-US" dirty="0"/>
              <a:t>4/9/2017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b="0"/>
            </a:lvl1p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81069D4-B020-4602-B87C-B094679675DF}" type="datetimeFigureOut">
              <a:rPr lang="en-US" dirty="0"/>
              <a:t>4/9/2017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36C11EA-3D59-4DFE-9385-0A032B3191AF}" type="datetimeFigureOut">
              <a:rPr lang="en-US" dirty="0"/>
              <a:t>4/9/2017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04936D4-0671-4B70-A95D-BFBC9A35DA5B}" type="datetimeFigureOut">
              <a:rPr lang="en-US" dirty="0"/>
              <a:t>4/9/2017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7200" b="0"/>
            </a:lvl1pPr>
          </a:lstStyle>
          <a:p>
            <a:r>
              <a:rPr lang="en-US" smtClean="0"/>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DDD67DAC-232D-4042-B5C0-E64770A42A28}" type="datetimeFigureOut">
              <a:rPr lang="en-US" dirty="0"/>
              <a:t>4/9/2017</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ECECD2C-79BD-4B90-B3FA-E3B19B3FF97B}" type="datetimeFigureOut">
              <a:rPr lang="en-US" dirty="0"/>
              <a:t>4/9/2017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9E9FDB6-7A26-4DBB-9BB0-088C0534314D}" type="datetimeFigureOut">
              <a:rPr lang="en-US" dirty="0"/>
              <a:t>4/9/2017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2E7C72F-E0F0-449A-A903-6D7865ED3EFA}" type="datetimeFigureOut">
              <a:rPr lang="en-US" dirty="0"/>
              <a:t>4/9/2017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41207D-C9F3-42EA-960B-DC9955B358C7}" type="datetimeFigureOut">
              <a:rPr lang="en-US" dirty="0"/>
              <a:t>4/9/2017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0"/>
            </a:lvl1pPr>
          </a:lstStyle>
          <a:p>
            <a:r>
              <a:rPr lang="en-US" smtClean="0"/>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8827A6-8947-4115-8D9E-E89B1EC0518D}" type="datetimeFigureOut">
              <a:rPr lang="en-US" dirty="0"/>
              <a:t>4/9/2017</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460A6F-F31A-4CA3-B222-0B3C224FF998}" type="datetimeFigureOut">
              <a:rPr lang="en-US" dirty="0"/>
              <a:t>4/9/2017</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648A1663-7765-4EF4-B97F-A02E70C6265E}" type="datetimeFigureOut">
              <a:rPr lang="en-US" dirty="0"/>
              <a:t>4/9/2017</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0">
                <a:solidFill>
                  <a:srgbClr val="FFFFFF"/>
                </a:solidFill>
                <a:latin typeface="+mj-lt"/>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4800" kern="1200" cap="none"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www.youtube.com/watch?v=tmz9cCF0KNE"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1051560" y="2303491"/>
            <a:ext cx="9966960" cy="1043558"/>
          </a:xfrm>
        </p:spPr>
        <p:txBody>
          <a:bodyPr/>
          <a:lstStyle/>
          <a:p>
            <a:r>
              <a:rPr lang="en-US" dirty="0" smtClean="0"/>
              <a:t>Please begin working on the EPL Review Sheet! </a:t>
            </a:r>
            <a:endParaRPr lang="en-US" dirty="0"/>
          </a:p>
        </p:txBody>
      </p:sp>
      <p:sp>
        <p:nvSpPr>
          <p:cNvPr id="7" name="Subtitle 6"/>
          <p:cNvSpPr>
            <a:spLocks noGrp="1"/>
          </p:cNvSpPr>
          <p:nvPr>
            <p:ph type="subTitle" idx="1"/>
          </p:nvPr>
        </p:nvSpPr>
        <p:spPr>
          <a:xfrm>
            <a:off x="1051560" y="4742803"/>
            <a:ext cx="7891272" cy="1069848"/>
          </a:xfrm>
        </p:spPr>
        <p:txBody>
          <a:bodyPr>
            <a:noAutofit/>
          </a:bodyPr>
          <a:lstStyle/>
          <a:p>
            <a:r>
              <a:rPr lang="en-US" sz="2800" dirty="0" smtClean="0"/>
              <a:t>Welcome back from spring break!  </a:t>
            </a:r>
          </a:p>
          <a:p>
            <a:endParaRPr lang="en-US" sz="2800" dirty="0"/>
          </a:p>
          <a:p>
            <a:r>
              <a:rPr lang="en-US" sz="2800" dirty="0" smtClean="0"/>
              <a:t>Please remember your new assigned seats.  </a:t>
            </a:r>
            <a:r>
              <a:rPr lang="en-US" sz="2800" dirty="0" smtClean="0">
                <a:sym typeface="Wingdings" panose="05000000000000000000" pitchFamily="2" charset="2"/>
              </a:rPr>
              <a:t> </a:t>
            </a:r>
            <a:endParaRPr lang="en-US" sz="2800" dirty="0"/>
          </a:p>
        </p:txBody>
      </p:sp>
    </p:spTree>
    <p:extLst>
      <p:ext uri="{BB962C8B-B14F-4D97-AF65-F5344CB8AC3E}">
        <p14:creationId xmlns:p14="http://schemas.microsoft.com/office/powerpoint/2010/main" val="10860870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1757804" cy="6709616"/>
          </a:xfrm>
          <a:prstGeom prst="rect">
            <a:avLst/>
          </a:prstGeom>
        </p:spPr>
      </p:pic>
    </p:spTree>
    <p:extLst>
      <p:ext uri="{BB962C8B-B14F-4D97-AF65-F5344CB8AC3E}">
        <p14:creationId xmlns:p14="http://schemas.microsoft.com/office/powerpoint/2010/main" val="21266482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5429" y="-1"/>
            <a:ext cx="12007431" cy="7668883"/>
          </a:xfrm>
          <a:prstGeom prst="rect">
            <a:avLst/>
          </a:prstGeom>
        </p:spPr>
      </p:pic>
    </p:spTree>
    <p:extLst>
      <p:ext uri="{BB962C8B-B14F-4D97-AF65-F5344CB8AC3E}">
        <p14:creationId xmlns:p14="http://schemas.microsoft.com/office/powerpoint/2010/main" val="28547445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5943" y="0"/>
            <a:ext cx="11728510" cy="7185804"/>
          </a:xfrm>
          <a:prstGeom prst="rect">
            <a:avLst/>
          </a:prstGeom>
        </p:spPr>
      </p:pic>
    </p:spTree>
    <p:extLst>
      <p:ext uri="{BB962C8B-B14F-4D97-AF65-F5344CB8AC3E}">
        <p14:creationId xmlns:p14="http://schemas.microsoft.com/office/powerpoint/2010/main" val="39235230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1167" y="78715"/>
            <a:ext cx="12120833" cy="6535157"/>
          </a:xfrm>
          <a:prstGeom prst="rect">
            <a:avLst/>
          </a:prstGeom>
        </p:spPr>
      </p:pic>
    </p:spTree>
    <p:extLst>
      <p:ext uri="{BB962C8B-B14F-4D97-AF65-F5344CB8AC3E}">
        <p14:creationId xmlns:p14="http://schemas.microsoft.com/office/powerpoint/2010/main" val="19756117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71168"/>
            <a:ext cx="12025223" cy="6629400"/>
          </a:xfrm>
          <a:prstGeom prst="rect">
            <a:avLst/>
          </a:prstGeom>
        </p:spPr>
      </p:pic>
    </p:spTree>
    <p:extLst>
      <p:ext uri="{BB962C8B-B14F-4D97-AF65-F5344CB8AC3E}">
        <p14:creationId xmlns:p14="http://schemas.microsoft.com/office/powerpoint/2010/main" val="39245665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33772" y="293299"/>
            <a:ext cx="10435844" cy="6078697"/>
          </a:xfrm>
          <a:prstGeom prst="rect">
            <a:avLst/>
          </a:prstGeom>
        </p:spPr>
      </p:pic>
    </p:spTree>
    <p:extLst>
      <p:ext uri="{BB962C8B-B14F-4D97-AF65-F5344CB8AC3E}">
        <p14:creationId xmlns:p14="http://schemas.microsoft.com/office/powerpoint/2010/main" val="23878695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78302" y="570518"/>
            <a:ext cx="9885872" cy="5682195"/>
          </a:xfrm>
          <a:prstGeom prst="rect">
            <a:avLst/>
          </a:prstGeom>
        </p:spPr>
      </p:pic>
    </p:spTree>
    <p:extLst>
      <p:ext uri="{BB962C8B-B14F-4D97-AF65-F5344CB8AC3E}">
        <p14:creationId xmlns:p14="http://schemas.microsoft.com/office/powerpoint/2010/main" val="37420485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90446" y="287081"/>
            <a:ext cx="10092904" cy="6234488"/>
          </a:xfrm>
          <a:prstGeom prst="rect">
            <a:avLst/>
          </a:prstGeom>
        </p:spPr>
      </p:pic>
    </p:spTree>
    <p:extLst>
      <p:ext uri="{BB962C8B-B14F-4D97-AF65-F5344CB8AC3E}">
        <p14:creationId xmlns:p14="http://schemas.microsoft.com/office/powerpoint/2010/main" val="18760186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81110" y="284672"/>
            <a:ext cx="10614383" cy="6009643"/>
          </a:xfrm>
          <a:prstGeom prst="rect">
            <a:avLst/>
          </a:prstGeom>
        </p:spPr>
      </p:pic>
    </p:spTree>
    <p:extLst>
      <p:ext uri="{BB962C8B-B14F-4D97-AF65-F5344CB8AC3E}">
        <p14:creationId xmlns:p14="http://schemas.microsoft.com/office/powerpoint/2010/main" val="42145974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mexican immigrant hardship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154" y="250166"/>
            <a:ext cx="11895827" cy="66078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63420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Brainstorm </a:t>
            </a:r>
            <a:endParaRPr lang="en-US" dirty="0"/>
          </a:p>
        </p:txBody>
      </p:sp>
      <p:sp>
        <p:nvSpPr>
          <p:cNvPr id="4" name="Text Placeholder 3"/>
          <p:cNvSpPr>
            <a:spLocks noGrp="1"/>
          </p:cNvSpPr>
          <p:nvPr>
            <p:ph type="body" idx="1"/>
          </p:nvPr>
        </p:nvSpPr>
        <p:spPr>
          <a:xfrm>
            <a:off x="1066800" y="2048256"/>
            <a:ext cx="4754880" cy="1428188"/>
          </a:xfrm>
        </p:spPr>
        <p:txBody>
          <a:bodyPr>
            <a:normAutofit/>
          </a:bodyPr>
          <a:lstStyle/>
          <a:p>
            <a:r>
              <a:rPr lang="en-US" sz="2800" dirty="0" smtClean="0"/>
              <a:t>Why do immigrants CHOOSE to leave their countries?  </a:t>
            </a:r>
            <a:endParaRPr lang="en-US" sz="2800" dirty="0"/>
          </a:p>
        </p:txBody>
      </p:sp>
      <p:sp>
        <p:nvSpPr>
          <p:cNvPr id="5" name="Content Placeholder 4"/>
          <p:cNvSpPr>
            <a:spLocks noGrp="1"/>
          </p:cNvSpPr>
          <p:nvPr>
            <p:ph sz="half" idx="2"/>
          </p:nvPr>
        </p:nvSpPr>
        <p:spPr>
          <a:xfrm>
            <a:off x="1069848" y="3476444"/>
            <a:ext cx="4754880" cy="2558595"/>
          </a:xfrm>
        </p:spPr>
        <p:txBody>
          <a:bodyPr/>
          <a:lstStyle/>
          <a:p>
            <a:r>
              <a:rPr lang="en-US" dirty="0" smtClean="0"/>
              <a:t>Make a list. </a:t>
            </a:r>
            <a:endParaRPr lang="en-US" dirty="0"/>
          </a:p>
        </p:txBody>
      </p:sp>
      <p:sp>
        <p:nvSpPr>
          <p:cNvPr id="6" name="Text Placeholder 5"/>
          <p:cNvSpPr>
            <a:spLocks noGrp="1"/>
          </p:cNvSpPr>
          <p:nvPr>
            <p:ph type="body" sz="quarter" idx="3"/>
          </p:nvPr>
        </p:nvSpPr>
        <p:spPr>
          <a:xfrm>
            <a:off x="6364224" y="2048256"/>
            <a:ext cx="4754880" cy="1324672"/>
          </a:xfrm>
        </p:spPr>
        <p:txBody>
          <a:bodyPr>
            <a:normAutofit/>
          </a:bodyPr>
          <a:lstStyle/>
          <a:p>
            <a:r>
              <a:rPr lang="en-US" sz="2800" dirty="0" smtClean="0"/>
              <a:t>What factors could make an immigrant CHOOSE to move to a new country? </a:t>
            </a:r>
            <a:endParaRPr lang="en-US" sz="2800" dirty="0"/>
          </a:p>
        </p:txBody>
      </p:sp>
      <p:sp>
        <p:nvSpPr>
          <p:cNvPr id="7" name="Content Placeholder 6"/>
          <p:cNvSpPr>
            <a:spLocks noGrp="1"/>
          </p:cNvSpPr>
          <p:nvPr>
            <p:ph sz="quarter" idx="4"/>
          </p:nvPr>
        </p:nvSpPr>
        <p:spPr>
          <a:xfrm>
            <a:off x="6364224" y="3476444"/>
            <a:ext cx="4754880" cy="2558596"/>
          </a:xfrm>
        </p:spPr>
        <p:txBody>
          <a:bodyPr/>
          <a:lstStyle/>
          <a:p>
            <a:r>
              <a:rPr lang="en-US" dirty="0" smtClean="0"/>
              <a:t>Make a list. </a:t>
            </a:r>
            <a:endParaRPr lang="en-US" dirty="0"/>
          </a:p>
        </p:txBody>
      </p:sp>
    </p:spTree>
    <p:extLst>
      <p:ext uri="{BB962C8B-B14F-4D97-AF65-F5344CB8AC3E}">
        <p14:creationId xmlns:p14="http://schemas.microsoft.com/office/powerpoint/2010/main" val="36994467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43054" y="77907"/>
            <a:ext cx="11985685" cy="6712762"/>
          </a:xfrm>
          <a:prstGeom prst="rect">
            <a:avLst/>
          </a:prstGeom>
        </p:spPr>
      </p:pic>
    </p:spTree>
    <p:extLst>
      <p:ext uri="{BB962C8B-B14F-4D97-AF65-F5344CB8AC3E}">
        <p14:creationId xmlns:p14="http://schemas.microsoft.com/office/powerpoint/2010/main" val="15325301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Unit 3 Project  </a:t>
            </a:r>
            <a:endParaRPr lang="en-US" dirty="0"/>
          </a:p>
        </p:txBody>
      </p:sp>
      <p:sp>
        <p:nvSpPr>
          <p:cNvPr id="3" name="Content Placeholder 2"/>
          <p:cNvSpPr>
            <a:spLocks noGrp="1"/>
          </p:cNvSpPr>
          <p:nvPr>
            <p:ph idx="1"/>
          </p:nvPr>
        </p:nvSpPr>
        <p:spPr/>
        <p:txBody>
          <a:bodyPr>
            <a:normAutofit/>
          </a:bodyPr>
          <a:lstStyle/>
          <a:p>
            <a:r>
              <a:rPr lang="en-US" sz="3200" dirty="0" smtClean="0"/>
              <a:t>Working in your assigned group (it’s for a reason, it’s a standard, and it’s a life skill) </a:t>
            </a:r>
          </a:p>
          <a:p>
            <a:r>
              <a:rPr lang="en-US" sz="3200" dirty="0" smtClean="0"/>
              <a:t>Researching an immigrant group to the United States </a:t>
            </a:r>
          </a:p>
          <a:p>
            <a:pPr lvl="1"/>
            <a:r>
              <a:rPr lang="en-US" sz="2800" dirty="0" smtClean="0"/>
              <a:t>Push/Pull Factors </a:t>
            </a:r>
          </a:p>
          <a:p>
            <a:pPr lvl="1"/>
            <a:r>
              <a:rPr lang="en-US" sz="2800" dirty="0" smtClean="0"/>
              <a:t>Their experiences in America</a:t>
            </a:r>
          </a:p>
          <a:p>
            <a:pPr lvl="1"/>
            <a:r>
              <a:rPr lang="en-US" sz="2800" dirty="0" smtClean="0"/>
              <a:t>Stereotypes and Prejudices (Myths) </a:t>
            </a:r>
          </a:p>
          <a:p>
            <a:pPr lvl="1"/>
            <a:r>
              <a:rPr lang="en-US" sz="2800" dirty="0" smtClean="0"/>
              <a:t>Contributions to our Society </a:t>
            </a:r>
          </a:p>
          <a:p>
            <a:pPr lvl="1"/>
            <a:r>
              <a:rPr lang="en-US" sz="2800" dirty="0" smtClean="0"/>
              <a:t>Culture </a:t>
            </a:r>
          </a:p>
          <a:p>
            <a:pPr marL="274320" lvl="1" indent="0">
              <a:buNone/>
            </a:pPr>
            <a:endParaRPr lang="en-US" sz="2800" dirty="0"/>
          </a:p>
        </p:txBody>
      </p:sp>
    </p:spTree>
    <p:extLst>
      <p:ext uri="{BB962C8B-B14F-4D97-AF65-F5344CB8AC3E}">
        <p14:creationId xmlns:p14="http://schemas.microsoft.com/office/powerpoint/2010/main" val="5544540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Unit 3 Project</a:t>
            </a:r>
            <a:endParaRPr lang="en-US" dirty="0"/>
          </a:p>
        </p:txBody>
      </p:sp>
      <p:sp>
        <p:nvSpPr>
          <p:cNvPr id="3" name="Content Placeholder 2"/>
          <p:cNvSpPr>
            <a:spLocks noGrp="1"/>
          </p:cNvSpPr>
          <p:nvPr>
            <p:ph idx="1"/>
          </p:nvPr>
        </p:nvSpPr>
        <p:spPr/>
        <p:txBody>
          <a:bodyPr>
            <a:normAutofit/>
          </a:bodyPr>
          <a:lstStyle/>
          <a:p>
            <a:r>
              <a:rPr lang="en-US" sz="2800" dirty="0" smtClean="0"/>
              <a:t>Creating a thorough and engaging presentation with multiple elements: </a:t>
            </a:r>
          </a:p>
          <a:p>
            <a:pPr lvl="1"/>
            <a:r>
              <a:rPr lang="en-US" sz="2400" dirty="0" smtClean="0"/>
              <a:t>Multimedia component (website, slideshow, etc.) </a:t>
            </a:r>
          </a:p>
          <a:p>
            <a:pPr lvl="1"/>
            <a:r>
              <a:rPr lang="en-US" sz="2400" dirty="0" smtClean="0"/>
              <a:t>Persuasive Commercial or Public Service Announcement </a:t>
            </a:r>
          </a:p>
          <a:p>
            <a:pPr lvl="1"/>
            <a:r>
              <a:rPr lang="en-US" sz="2400" dirty="0" smtClean="0"/>
              <a:t>Handout for the class </a:t>
            </a:r>
          </a:p>
          <a:p>
            <a:pPr lvl="1"/>
            <a:r>
              <a:rPr lang="en-US" sz="2400" dirty="0" smtClean="0"/>
              <a:t>Oral Presentation (8-10 minutes total, including showing your commercial/PSA) </a:t>
            </a:r>
            <a:endParaRPr lang="en-US" sz="2400" dirty="0"/>
          </a:p>
        </p:txBody>
      </p:sp>
    </p:spTree>
    <p:extLst>
      <p:ext uri="{BB962C8B-B14F-4D97-AF65-F5344CB8AC3E}">
        <p14:creationId xmlns:p14="http://schemas.microsoft.com/office/powerpoint/2010/main" val="4116223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Group Brainstorming </a:t>
            </a:r>
            <a:endParaRPr lang="en-US" dirty="0"/>
          </a:p>
        </p:txBody>
      </p:sp>
      <p:sp>
        <p:nvSpPr>
          <p:cNvPr id="3" name="Content Placeholder 2"/>
          <p:cNvSpPr>
            <a:spLocks noGrp="1"/>
          </p:cNvSpPr>
          <p:nvPr>
            <p:ph idx="1"/>
          </p:nvPr>
        </p:nvSpPr>
        <p:spPr/>
        <p:txBody>
          <a:bodyPr>
            <a:noAutofit/>
          </a:bodyPr>
          <a:lstStyle/>
          <a:p>
            <a:r>
              <a:rPr lang="en-US" sz="2800" dirty="0" smtClean="0"/>
              <a:t>Choose the project manager. </a:t>
            </a:r>
          </a:p>
          <a:p>
            <a:r>
              <a:rPr lang="en-US" sz="2800" dirty="0" smtClean="0"/>
              <a:t>Choose a recorder for today. </a:t>
            </a:r>
          </a:p>
          <a:p>
            <a:r>
              <a:rPr lang="en-US" sz="2800" dirty="0" smtClean="0"/>
              <a:t>Everyone can fill out the brainstorming sheet (it helps your brain learn and retain information when your write it down)… but make sure the recorder keeps an official copy to turn into me by the end of class.  </a:t>
            </a:r>
          </a:p>
          <a:p>
            <a:endParaRPr lang="en-US" sz="2800" dirty="0"/>
          </a:p>
          <a:p>
            <a:pPr marL="0" indent="0">
              <a:buNone/>
            </a:pPr>
            <a:r>
              <a:rPr lang="en-US" sz="2800" dirty="0" smtClean="0"/>
              <a:t>Tomorrow:  Meet in the 706 lab (upstairs).  You will start with individual research. </a:t>
            </a:r>
          </a:p>
        </p:txBody>
      </p:sp>
    </p:spTree>
    <p:extLst>
      <p:ext uri="{BB962C8B-B14F-4D97-AF65-F5344CB8AC3E}">
        <p14:creationId xmlns:p14="http://schemas.microsoft.com/office/powerpoint/2010/main" val="16936435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It’s easy to become an American citizen.  Why don’t all immigrants just try to do that? </a:t>
            </a:r>
            <a:endParaRPr lang="en-US" dirty="0"/>
          </a:p>
        </p:txBody>
      </p:sp>
      <p:sp>
        <p:nvSpPr>
          <p:cNvPr id="3" name="Content Placeholder 2"/>
          <p:cNvSpPr>
            <a:spLocks noGrp="1"/>
          </p:cNvSpPr>
          <p:nvPr>
            <p:ph idx="1"/>
          </p:nvPr>
        </p:nvSpPr>
        <p:spPr>
          <a:xfrm>
            <a:off x="974957" y="2587924"/>
            <a:ext cx="10058400" cy="3942271"/>
          </a:xfrm>
        </p:spPr>
        <p:txBody>
          <a:bodyPr>
            <a:normAutofit fontScale="92500" lnSpcReduction="20000"/>
          </a:bodyPr>
          <a:lstStyle/>
          <a:p>
            <a:r>
              <a:rPr lang="en-US" dirty="0"/>
              <a:t>Be at least 18 years old at the time of </a:t>
            </a:r>
            <a:r>
              <a:rPr lang="en-US" dirty="0" smtClean="0"/>
              <a:t>filing</a:t>
            </a:r>
            <a:r>
              <a:rPr lang="en-US" dirty="0"/>
              <a:t> </a:t>
            </a:r>
            <a:r>
              <a:rPr lang="en-US" dirty="0" smtClean="0"/>
              <a:t>the application for naturalization. </a:t>
            </a:r>
            <a:endParaRPr lang="en-US" dirty="0"/>
          </a:p>
          <a:p>
            <a:r>
              <a:rPr lang="en-US" dirty="0"/>
              <a:t>Be a permanent resident (have a “Green Card”) for at least 5 years.</a:t>
            </a:r>
          </a:p>
          <a:p>
            <a:r>
              <a:rPr lang="en-US" dirty="0"/>
              <a:t>Show that you have lived for at least 3 months in the state or </a:t>
            </a:r>
            <a:r>
              <a:rPr lang="en-US" dirty="0" smtClean="0"/>
              <a:t>district </a:t>
            </a:r>
            <a:r>
              <a:rPr lang="en-US" dirty="0"/>
              <a:t>where you apply. </a:t>
            </a:r>
          </a:p>
          <a:p>
            <a:r>
              <a:rPr lang="en-US" dirty="0"/>
              <a:t>Demonstrate continuous residence in the United States for at least 5 years immediately preceding the date of filing </a:t>
            </a:r>
            <a:r>
              <a:rPr lang="en-US" dirty="0" smtClean="0"/>
              <a:t>the application.</a:t>
            </a:r>
            <a:r>
              <a:rPr lang="en-US" dirty="0"/>
              <a:t> </a:t>
            </a:r>
          </a:p>
          <a:p>
            <a:r>
              <a:rPr lang="en-US" dirty="0"/>
              <a:t>Show that you have been physically present in the United States for at least 30 months out of the 5 years immediately preceding the date of filing </a:t>
            </a:r>
            <a:r>
              <a:rPr lang="en-US" dirty="0" smtClean="0"/>
              <a:t>the application. </a:t>
            </a:r>
            <a:endParaRPr lang="en-US" dirty="0"/>
          </a:p>
          <a:p>
            <a:r>
              <a:rPr lang="en-US" dirty="0"/>
              <a:t>Be able to read, write, and speak basic English. </a:t>
            </a:r>
          </a:p>
          <a:p>
            <a:r>
              <a:rPr lang="en-US" dirty="0"/>
              <a:t>Have a basic understanding of U.S. history and government (civics). </a:t>
            </a:r>
          </a:p>
          <a:p>
            <a:r>
              <a:rPr lang="en-US" dirty="0"/>
              <a:t>Be a person of good moral character. </a:t>
            </a:r>
          </a:p>
          <a:p>
            <a:r>
              <a:rPr lang="en-US" dirty="0"/>
              <a:t>Demonstrate an attachment to the principles and ideals of the U.S. Constitution</a:t>
            </a:r>
            <a:r>
              <a:rPr lang="en-US" dirty="0" smtClean="0"/>
              <a:t>.</a:t>
            </a:r>
          </a:p>
          <a:p>
            <a:r>
              <a:rPr lang="en-US" i="1" dirty="0" smtClean="0"/>
              <a:t>Approximately 12 months after filing the application, you may be able to take the test. </a:t>
            </a:r>
            <a:endParaRPr lang="en-US" i="1" dirty="0"/>
          </a:p>
          <a:p>
            <a:endParaRPr lang="en-US" dirty="0"/>
          </a:p>
        </p:txBody>
      </p:sp>
    </p:spTree>
    <p:extLst>
      <p:ext uri="{BB962C8B-B14F-4D97-AF65-F5344CB8AC3E}">
        <p14:creationId xmlns:p14="http://schemas.microsoft.com/office/powerpoint/2010/main" val="37431513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Could you pass the citizenship test? </a:t>
            </a:r>
            <a:endParaRPr lang="en-US" dirty="0"/>
          </a:p>
        </p:txBody>
      </p:sp>
      <p:sp>
        <p:nvSpPr>
          <p:cNvPr id="3" name="Content Placeholder 2"/>
          <p:cNvSpPr>
            <a:spLocks noGrp="1"/>
          </p:cNvSpPr>
          <p:nvPr>
            <p:ph idx="1"/>
          </p:nvPr>
        </p:nvSpPr>
        <p:spPr/>
        <p:txBody>
          <a:bodyPr>
            <a:normAutofit/>
          </a:bodyPr>
          <a:lstStyle/>
          <a:p>
            <a:r>
              <a:rPr lang="en-US" sz="3200" dirty="0" smtClean="0"/>
              <a:t>Work together.  </a:t>
            </a:r>
          </a:p>
          <a:p>
            <a:r>
              <a:rPr lang="en-US" sz="3200" dirty="0" smtClean="0"/>
              <a:t>NO PHONES!! NO GOOGLE!! NO CHEATING!! </a:t>
            </a:r>
          </a:p>
          <a:p>
            <a:r>
              <a:rPr lang="en-US" sz="3200" dirty="0" smtClean="0"/>
              <a:t>You have 15 minutes to answer as many questions as you can. </a:t>
            </a:r>
          </a:p>
          <a:p>
            <a:r>
              <a:rPr lang="en-US" sz="3200" dirty="0" smtClean="0"/>
              <a:t>Good luck! </a:t>
            </a:r>
            <a:endParaRPr lang="en-US" sz="3200" dirty="0"/>
          </a:p>
        </p:txBody>
      </p:sp>
    </p:spTree>
    <p:extLst>
      <p:ext uri="{BB962C8B-B14F-4D97-AF65-F5344CB8AC3E}">
        <p14:creationId xmlns:p14="http://schemas.microsoft.com/office/powerpoint/2010/main" val="27627776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“Actions are Illegal,</a:t>
            </a:r>
            <a:br>
              <a:rPr lang="en-US" dirty="0" smtClean="0"/>
            </a:br>
            <a:r>
              <a:rPr lang="en-US" dirty="0" smtClean="0"/>
              <a:t>Never People” </a:t>
            </a:r>
            <a:endParaRPr lang="en-US" dirty="0"/>
          </a:p>
        </p:txBody>
      </p:sp>
      <p:sp>
        <p:nvSpPr>
          <p:cNvPr id="3" name="Content Placeholder 2"/>
          <p:cNvSpPr>
            <a:spLocks noGrp="1"/>
          </p:cNvSpPr>
          <p:nvPr>
            <p:ph idx="1"/>
          </p:nvPr>
        </p:nvSpPr>
        <p:spPr>
          <a:xfrm>
            <a:off x="1069848" y="2406770"/>
            <a:ext cx="10058400" cy="3765430"/>
          </a:xfrm>
        </p:spPr>
        <p:txBody>
          <a:bodyPr>
            <a:normAutofit lnSpcReduction="10000"/>
          </a:bodyPr>
          <a:lstStyle/>
          <a:p>
            <a:r>
              <a:rPr lang="en-US" sz="3200" dirty="0" smtClean="0"/>
              <a:t>Jose Antonio Vargas:  Filipino journalist </a:t>
            </a:r>
          </a:p>
          <a:p>
            <a:r>
              <a:rPr lang="en-US" sz="3200" dirty="0" smtClean="0"/>
              <a:t>2012 TED Talk </a:t>
            </a:r>
          </a:p>
          <a:p>
            <a:r>
              <a:rPr lang="en-US" sz="3200" dirty="0" smtClean="0"/>
              <a:t>If someone is KNOWN for being a strong speaker, then they are most likely skilled at the use of ethos, pathos, and logos – a speech is rhetoric </a:t>
            </a:r>
          </a:p>
          <a:p>
            <a:endParaRPr lang="en-US" sz="3200" dirty="0"/>
          </a:p>
          <a:p>
            <a:r>
              <a:rPr lang="en-US" sz="3200" dirty="0">
                <a:hlinkClick r:id="rId2"/>
              </a:rPr>
              <a:t>https://</a:t>
            </a:r>
            <a:r>
              <a:rPr lang="en-US" sz="3200" dirty="0" smtClean="0">
                <a:hlinkClick r:id="rId2"/>
              </a:rPr>
              <a:t>www.youtube.com/watch?v=tmz9cCF0KNE</a:t>
            </a:r>
            <a:r>
              <a:rPr lang="en-US" sz="3200" dirty="0" smtClean="0"/>
              <a:t> </a:t>
            </a:r>
            <a:endParaRPr lang="en-US" sz="3200" dirty="0"/>
          </a:p>
        </p:txBody>
      </p:sp>
    </p:spTree>
    <p:extLst>
      <p:ext uri="{BB962C8B-B14F-4D97-AF65-F5344CB8AC3E}">
        <p14:creationId xmlns:p14="http://schemas.microsoft.com/office/powerpoint/2010/main" val="42059196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Closing: </a:t>
            </a:r>
            <a:r>
              <a:rPr lang="en-US" dirty="0" err="1" smtClean="0"/>
              <a:t>MythBusters</a:t>
            </a:r>
            <a:endParaRPr lang="en-US" dirty="0"/>
          </a:p>
        </p:txBody>
      </p:sp>
      <p:sp>
        <p:nvSpPr>
          <p:cNvPr id="3" name="Content Placeholder 2"/>
          <p:cNvSpPr>
            <a:spLocks noGrp="1"/>
          </p:cNvSpPr>
          <p:nvPr>
            <p:ph idx="1"/>
          </p:nvPr>
        </p:nvSpPr>
        <p:spPr/>
        <p:txBody>
          <a:bodyPr>
            <a:normAutofit/>
          </a:bodyPr>
          <a:lstStyle/>
          <a:p>
            <a:r>
              <a:rPr lang="en-US" sz="4000" dirty="0" smtClean="0"/>
              <a:t>Bust two myths for today: </a:t>
            </a:r>
          </a:p>
          <a:p>
            <a:pPr lvl="1"/>
            <a:r>
              <a:rPr lang="en-US" sz="3600" dirty="0" smtClean="0"/>
              <a:t>It’s easy to become a citizen. </a:t>
            </a:r>
          </a:p>
          <a:p>
            <a:pPr lvl="1"/>
            <a:r>
              <a:rPr lang="en-US" sz="3600" dirty="0" smtClean="0"/>
              <a:t>Immigrants are called illegal aliens. </a:t>
            </a:r>
            <a:endParaRPr lang="en-US" sz="3600" dirty="0"/>
          </a:p>
        </p:txBody>
      </p:sp>
    </p:spTree>
    <p:extLst>
      <p:ext uri="{BB962C8B-B14F-4D97-AF65-F5344CB8AC3E}">
        <p14:creationId xmlns:p14="http://schemas.microsoft.com/office/powerpoint/2010/main" val="19035747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Tuesday Warm-Up </a:t>
            </a:r>
            <a:endParaRPr lang="en-US" dirty="0"/>
          </a:p>
        </p:txBody>
      </p:sp>
      <p:sp>
        <p:nvSpPr>
          <p:cNvPr id="3" name="Content Placeholder 2"/>
          <p:cNvSpPr>
            <a:spLocks noGrp="1"/>
          </p:cNvSpPr>
          <p:nvPr>
            <p:ph idx="1"/>
          </p:nvPr>
        </p:nvSpPr>
        <p:spPr/>
        <p:txBody>
          <a:bodyPr>
            <a:normAutofit/>
          </a:bodyPr>
          <a:lstStyle/>
          <a:p>
            <a:r>
              <a:rPr lang="en-US" sz="4000" dirty="0" smtClean="0"/>
              <a:t>Answer the following questions in your journal: </a:t>
            </a:r>
          </a:p>
          <a:p>
            <a:pPr lvl="1"/>
            <a:r>
              <a:rPr lang="en-US" sz="3600" dirty="0" smtClean="0"/>
              <a:t>Do </a:t>
            </a:r>
            <a:r>
              <a:rPr lang="en-US" sz="3600" dirty="0"/>
              <a:t>you know where your family/ancestors immigrated </a:t>
            </a:r>
            <a:r>
              <a:rPr lang="en-US" sz="3600" dirty="0" smtClean="0"/>
              <a:t>from?</a:t>
            </a:r>
          </a:p>
          <a:p>
            <a:pPr lvl="1"/>
            <a:r>
              <a:rPr lang="en-US" sz="3600" dirty="0" smtClean="0"/>
              <a:t>What </a:t>
            </a:r>
            <a:r>
              <a:rPr lang="en-US" sz="3600" dirty="0"/>
              <a:t>do you know about that </a:t>
            </a:r>
            <a:r>
              <a:rPr lang="en-US" sz="3600" dirty="0" smtClean="0"/>
              <a:t>culture?</a:t>
            </a:r>
          </a:p>
          <a:p>
            <a:pPr lvl="1"/>
            <a:r>
              <a:rPr lang="en-US" sz="3600" dirty="0" smtClean="0"/>
              <a:t>What </a:t>
            </a:r>
            <a:r>
              <a:rPr lang="en-US" sz="3600" dirty="0"/>
              <a:t>do you know about that immigrant group in America? </a:t>
            </a:r>
            <a:endParaRPr lang="en-US" sz="3600" dirty="0"/>
          </a:p>
        </p:txBody>
      </p:sp>
    </p:spTree>
    <p:extLst>
      <p:ext uri="{BB962C8B-B14F-4D97-AF65-F5344CB8AC3E}">
        <p14:creationId xmlns:p14="http://schemas.microsoft.com/office/powerpoint/2010/main" val="22108328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85546"/>
            <a:ext cx="11964838" cy="6850092"/>
          </a:xfrm>
          <a:prstGeom prst="rect">
            <a:avLst/>
          </a:prstGeom>
        </p:spPr>
      </p:pic>
    </p:spTree>
    <p:extLst>
      <p:ext uri="{BB962C8B-B14F-4D97-AF65-F5344CB8AC3E}">
        <p14:creationId xmlns:p14="http://schemas.microsoft.com/office/powerpoint/2010/main" val="27604011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93374" y="0"/>
            <a:ext cx="11998626" cy="6844614"/>
          </a:xfrm>
          <a:prstGeom prst="rect">
            <a:avLst/>
          </a:prstGeom>
        </p:spPr>
      </p:pic>
    </p:spTree>
    <p:extLst>
      <p:ext uri="{BB962C8B-B14F-4D97-AF65-F5344CB8AC3E}">
        <p14:creationId xmlns:p14="http://schemas.microsoft.com/office/powerpoint/2010/main" val="24684142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514949"/>
      </a:dk2>
      <a:lt2>
        <a:srgbClr val="E1E1DB"/>
      </a:lt2>
      <a:accent1>
        <a:srgbClr val="9DBFBE"/>
      </a:accent1>
      <a:accent2>
        <a:srgbClr val="DB8631"/>
      </a:accent2>
      <a:accent3>
        <a:srgbClr val="E3CC5A"/>
      </a:accent3>
      <a:accent4>
        <a:srgbClr val="ACADA8"/>
      </a:accent4>
      <a:accent5>
        <a:srgbClr val="927C61"/>
      </a:accent5>
      <a:accent6>
        <a:srgbClr val="B3B435"/>
      </a:accent6>
      <a:hlink>
        <a:srgbClr val="0000FF"/>
      </a:hlink>
      <a:folHlink>
        <a:srgbClr val="800080"/>
      </a:folHlink>
    </a:clrScheme>
    <a:fontScheme name="Wood Type">
      <a:majorFont>
        <a:latin typeface="Arial Black" panose="020B0A04020102020204"/>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panose="020B0604020202020204"/>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BE1B6DD8-9976-4550-A6F4-B2DD4EA939DA}"/>
    </a:ext>
  </a:extLst>
</a:theme>
</file>

<file path=docProps/app.xml><?xml version="1.0" encoding="utf-8"?>
<Properties xmlns="http://schemas.openxmlformats.org/officeDocument/2006/extended-properties" xmlns:vt="http://schemas.openxmlformats.org/officeDocument/2006/docPropsVTypes">
  <Template>Wood Type</Template>
  <TotalTime>48</TotalTime>
  <Words>418</Words>
  <Application>Microsoft Office PowerPoint</Application>
  <PresentationFormat>Widescreen</PresentationFormat>
  <Paragraphs>60</Paragraphs>
  <Slides>23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Arial Black</vt:lpstr>
      <vt:lpstr>Wingdings</vt:lpstr>
      <vt:lpstr>Wood Type</vt:lpstr>
      <vt:lpstr>Please begin working on the EPL Review Sheet! </vt:lpstr>
      <vt:lpstr>Brainstorm </vt:lpstr>
      <vt:lpstr>It’s easy to become an American citizen.  Why don’t all immigrants just try to do that? </vt:lpstr>
      <vt:lpstr>Could you pass the citizenship test? </vt:lpstr>
      <vt:lpstr>“Actions are Illegal, Never People” </vt:lpstr>
      <vt:lpstr>Closing: MythBusters</vt:lpstr>
      <vt:lpstr>Tuesday Warm-Up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Unit 3 Project  </vt:lpstr>
      <vt:lpstr>Unit 3 Project</vt:lpstr>
      <vt:lpstr>Group Brainstorming </vt:lpstr>
    </vt:vector>
  </TitlesOfParts>
  <Company>Cobb County School District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Please begin working on the EPL Review Sheet!</dc:title>
  <dc:creator>Alexandra Yeganegi</dc:creator>
  <cp:lastModifiedBy>Alexandra Yeganegi</cp:lastModifiedBy>
  <cp:revision>5</cp:revision>
  <dcterms:created xsi:type="dcterms:W3CDTF">2017-04-09T14:23:43Z</dcterms:created>
  <dcterms:modified xsi:type="dcterms:W3CDTF">2017-04-09T15:11:55Z</dcterms:modified>
</cp:coreProperties>
</file>