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4" r:id="rId8"/>
    <p:sldId id="265" r:id="rId9"/>
    <p:sldId id="267" r:id="rId10"/>
    <p:sldId id="268" r:id="rId11"/>
    <p:sldId id="269" r:id="rId12"/>
    <p:sldId id="270" r:id="rId13"/>
    <p:sldId id="271" r:id="rId14"/>
    <p:sldId id="262"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12/3/2015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12/3/2015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a:t>
            </a:r>
            <a:endParaRPr lang="en-US" dirty="0"/>
          </a:p>
        </p:txBody>
      </p:sp>
      <p:sp>
        <p:nvSpPr>
          <p:cNvPr id="5" name="Content Placeholder 4"/>
          <p:cNvSpPr>
            <a:spLocks noGrp="1"/>
          </p:cNvSpPr>
          <p:nvPr>
            <p:ph idx="1"/>
          </p:nvPr>
        </p:nvSpPr>
        <p:spPr>
          <a:xfrm>
            <a:off x="732447" y="1725283"/>
            <a:ext cx="10554574" cy="3141477"/>
          </a:xfrm>
        </p:spPr>
        <p:txBody>
          <a:bodyPr>
            <a:normAutofit/>
          </a:bodyPr>
          <a:lstStyle/>
          <a:p>
            <a:pPr marL="0" indent="0">
              <a:buNone/>
            </a:pPr>
            <a:r>
              <a:rPr lang="en-US" sz="4000" dirty="0" smtClean="0"/>
              <a:t>What are you an “expert” on or in?  List at least three different things (and yes, you are an expert on something!)</a:t>
            </a:r>
            <a:endParaRPr lang="en-US" sz="4000" dirty="0"/>
          </a:p>
        </p:txBody>
      </p:sp>
    </p:spTree>
    <p:extLst>
      <p:ext uri="{BB962C8B-B14F-4D97-AF65-F5344CB8AC3E}">
        <p14:creationId xmlns:p14="http://schemas.microsoft.com/office/powerpoint/2010/main" val="927649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1288" y="809497"/>
            <a:ext cx="10571998" cy="970450"/>
          </a:xfrm>
        </p:spPr>
        <p:txBody>
          <a:bodyPr/>
          <a:lstStyle/>
          <a:p>
            <a:pPr eaLnBrk="1" hangingPunct="1"/>
            <a:r>
              <a:rPr lang="en-US" altLang="en-US" sz="3800" dirty="0"/>
              <a:t>Elements of Instructions </a:t>
            </a:r>
            <a:br>
              <a:rPr lang="en-US" altLang="en-US" sz="3800" dirty="0"/>
            </a:br>
            <a:endParaRPr lang="en-US" altLang="en-US" sz="3800" dirty="0"/>
          </a:p>
        </p:txBody>
      </p:sp>
      <p:sp>
        <p:nvSpPr>
          <p:cNvPr id="13315" name="Rectangle 3"/>
          <p:cNvSpPr>
            <a:spLocks noGrp="1" noChangeArrowheads="1"/>
          </p:cNvSpPr>
          <p:nvPr>
            <p:ph type="body" idx="1"/>
          </p:nvPr>
        </p:nvSpPr>
        <p:spPr>
          <a:xfrm>
            <a:off x="534040" y="2446573"/>
            <a:ext cx="10554574" cy="4307909"/>
          </a:xfrm>
        </p:spPr>
        <p:txBody>
          <a:bodyPr>
            <a:normAutofit/>
          </a:bodyPr>
          <a:lstStyle/>
          <a:p>
            <a:r>
              <a:rPr lang="en-US" altLang="en-US" sz="2400" dirty="0" smtClean="0"/>
              <a:t>Clear and </a:t>
            </a:r>
            <a:r>
              <a:rPr lang="en-US" altLang="en-US" sz="2400" dirty="0"/>
              <a:t>specific </a:t>
            </a:r>
            <a:r>
              <a:rPr lang="en-US" altLang="en-US" sz="2400" dirty="0" smtClean="0"/>
              <a:t>title</a:t>
            </a:r>
          </a:p>
          <a:p>
            <a:pPr lvl="1"/>
            <a:r>
              <a:rPr lang="en-US" altLang="en-US" sz="2000" dirty="0" smtClean="0"/>
              <a:t>Poor: Snow </a:t>
            </a:r>
            <a:r>
              <a:rPr lang="en-US" altLang="en-US" sz="2000" dirty="0"/>
              <a:t>Removal</a:t>
            </a:r>
          </a:p>
          <a:p>
            <a:pPr lvl="1"/>
            <a:r>
              <a:rPr lang="en-US" altLang="en-US" sz="2000" dirty="0" smtClean="0"/>
              <a:t>Better: Using </a:t>
            </a:r>
            <a:r>
              <a:rPr lang="en-US" altLang="en-US" sz="2000" dirty="0"/>
              <a:t>Your Acme Snow </a:t>
            </a:r>
            <a:r>
              <a:rPr lang="en-US" altLang="en-US" sz="2000" dirty="0" smtClean="0"/>
              <a:t>Blower</a:t>
            </a:r>
          </a:p>
          <a:p>
            <a:pPr marL="457200" lvl="1" indent="0">
              <a:buNone/>
            </a:pPr>
            <a:endParaRPr lang="en-US" altLang="en-US" sz="2400" dirty="0"/>
          </a:p>
          <a:p>
            <a:r>
              <a:rPr lang="en-US" altLang="en-US" sz="2400" dirty="0"/>
              <a:t>General introduction: Explain the purposes of the instructions </a:t>
            </a:r>
            <a:r>
              <a:rPr lang="en-US" altLang="en-US" sz="2400" dirty="0" smtClean="0"/>
              <a:t>(even if it </a:t>
            </a:r>
            <a:r>
              <a:rPr lang="en-US" altLang="en-US" sz="2400" dirty="0"/>
              <a:t>is </a:t>
            </a:r>
            <a:r>
              <a:rPr lang="en-US" altLang="en-US" sz="2400" dirty="0" smtClean="0"/>
              <a:t>obvious)</a:t>
            </a:r>
            <a:endParaRPr lang="en-US" altLang="en-US" sz="2400" dirty="0"/>
          </a:p>
          <a:p>
            <a:pPr lvl="1"/>
            <a:r>
              <a:rPr lang="en-US" altLang="en-US" sz="2000" dirty="0"/>
              <a:t>These instructions are for nurses who must inject dye into a vein through a balloon-tipped </a:t>
            </a:r>
            <a:r>
              <a:rPr lang="en-US" altLang="en-US" sz="2000" dirty="0" smtClean="0"/>
              <a:t>catheter. </a:t>
            </a:r>
          </a:p>
          <a:p>
            <a:pPr lvl="1"/>
            <a:r>
              <a:rPr lang="en-US" altLang="en-US" sz="2000" dirty="0"/>
              <a:t>If readers needs to gather items in order to follow the instructions, list those items in the </a:t>
            </a:r>
            <a:r>
              <a:rPr lang="en-US" altLang="en-US" sz="2000" dirty="0" smtClean="0"/>
              <a:t>introduction (materials and tools needed)</a:t>
            </a:r>
            <a:endParaRPr lang="en-US" altLang="en-US" sz="2000" dirty="0"/>
          </a:p>
          <a:p>
            <a:pPr marL="457200" lvl="1" indent="0">
              <a:buNone/>
            </a:pPr>
            <a:endParaRPr lang="en-US" altLang="en-US" sz="2000" dirty="0"/>
          </a:p>
          <a:p>
            <a:pPr marL="0" indent="0" eaLnBrk="1" hangingPunct="1">
              <a:buNone/>
            </a:pPr>
            <a:endParaRPr lang="en-US" altLang="en-US" dirty="0" smtClean="0"/>
          </a:p>
        </p:txBody>
      </p:sp>
    </p:spTree>
    <p:extLst>
      <p:ext uri="{BB962C8B-B14F-4D97-AF65-F5344CB8AC3E}">
        <p14:creationId xmlns:p14="http://schemas.microsoft.com/office/powerpoint/2010/main" val="3541292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Instructions</a:t>
            </a:r>
            <a:endParaRPr lang="en-US" dirty="0"/>
          </a:p>
        </p:txBody>
      </p:sp>
      <p:sp>
        <p:nvSpPr>
          <p:cNvPr id="3" name="Content Placeholder 2"/>
          <p:cNvSpPr>
            <a:spLocks noGrp="1"/>
          </p:cNvSpPr>
          <p:nvPr>
            <p:ph idx="1"/>
          </p:nvPr>
        </p:nvSpPr>
        <p:spPr>
          <a:xfrm>
            <a:off x="818712" y="2222287"/>
            <a:ext cx="10554574" cy="4428679"/>
          </a:xfrm>
        </p:spPr>
        <p:txBody>
          <a:bodyPr>
            <a:normAutofit fontScale="92500" lnSpcReduction="20000"/>
          </a:bodyPr>
          <a:lstStyle/>
          <a:p>
            <a:endParaRPr lang="en-US" dirty="0"/>
          </a:p>
          <a:p>
            <a:r>
              <a:rPr lang="en-US" sz="2600" dirty="0"/>
              <a:t>Step-by-step </a:t>
            </a:r>
            <a:r>
              <a:rPr lang="en-US" sz="2600" dirty="0" smtClean="0"/>
              <a:t>instructions: </a:t>
            </a:r>
          </a:p>
          <a:p>
            <a:pPr lvl="1"/>
            <a:r>
              <a:rPr lang="en-US" sz="2300" dirty="0"/>
              <a:t>Number (or otherwise organize) steps</a:t>
            </a:r>
          </a:p>
          <a:p>
            <a:pPr lvl="1"/>
            <a:r>
              <a:rPr lang="en-US" sz="2300" dirty="0"/>
              <a:t>Use present tense and imperative mode (and don’t omit articles – a, am, though, to create brevity) </a:t>
            </a:r>
          </a:p>
          <a:p>
            <a:pPr lvl="1"/>
            <a:r>
              <a:rPr lang="en-US" sz="2300" dirty="0"/>
              <a:t>Provide the right amount of info for each step</a:t>
            </a:r>
          </a:p>
          <a:p>
            <a:pPr lvl="1"/>
            <a:r>
              <a:rPr lang="en-US" sz="2300" dirty="0"/>
              <a:t>Separate steps from background info or tips</a:t>
            </a:r>
          </a:p>
          <a:p>
            <a:pPr marL="0" indent="0">
              <a:buNone/>
            </a:pPr>
            <a:endParaRPr lang="en-US" sz="2600" dirty="0"/>
          </a:p>
          <a:p>
            <a:r>
              <a:rPr lang="en-US" sz="2600" dirty="0" smtClean="0"/>
              <a:t>Conclusion</a:t>
            </a:r>
          </a:p>
          <a:p>
            <a:pPr lvl="1"/>
            <a:r>
              <a:rPr lang="en-US" sz="2300" dirty="0"/>
              <a:t>Tell readers what to expect after following the instructions and suggest other uses and options if </a:t>
            </a:r>
            <a:r>
              <a:rPr lang="en-US" sz="2300" dirty="0" smtClean="0"/>
              <a:t>appropriate</a:t>
            </a:r>
            <a:endParaRPr lang="en-US" sz="2300" dirty="0"/>
          </a:p>
          <a:p>
            <a:pPr lvl="1"/>
            <a:endParaRPr lang="en-US" dirty="0"/>
          </a:p>
          <a:p>
            <a:endParaRPr lang="en-US" dirty="0"/>
          </a:p>
        </p:txBody>
      </p:sp>
    </p:spTree>
    <p:extLst>
      <p:ext uri="{BB962C8B-B14F-4D97-AF65-F5344CB8AC3E}">
        <p14:creationId xmlns:p14="http://schemas.microsoft.com/office/powerpoint/2010/main" val="193928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Remember</a:t>
            </a:r>
          </a:p>
        </p:txBody>
      </p:sp>
      <p:sp>
        <p:nvSpPr>
          <p:cNvPr id="35843" name="Rectangle 3"/>
          <p:cNvSpPr>
            <a:spLocks noGrp="1" noChangeArrowheads="1"/>
          </p:cNvSpPr>
          <p:nvPr>
            <p:ph type="body" idx="1"/>
          </p:nvPr>
        </p:nvSpPr>
        <p:spPr/>
        <p:txBody>
          <a:bodyPr>
            <a:normAutofit/>
          </a:bodyPr>
          <a:lstStyle/>
          <a:p>
            <a:pPr eaLnBrk="1" hangingPunct="1"/>
            <a:r>
              <a:rPr lang="en-US" altLang="en-US" sz="2400" dirty="0" smtClean="0"/>
              <a:t>Know your audience</a:t>
            </a:r>
          </a:p>
          <a:p>
            <a:pPr eaLnBrk="1" hangingPunct="1"/>
            <a:r>
              <a:rPr lang="en-US" altLang="en-US" sz="2400" dirty="0" smtClean="0"/>
              <a:t>Keep your instructions simple</a:t>
            </a:r>
          </a:p>
          <a:p>
            <a:pPr eaLnBrk="1" hangingPunct="1"/>
            <a:r>
              <a:rPr lang="en-US" altLang="en-US" sz="2400" dirty="0" smtClean="0"/>
              <a:t>Start with an introduction</a:t>
            </a:r>
          </a:p>
          <a:p>
            <a:pPr eaLnBrk="1" hangingPunct="1"/>
            <a:r>
              <a:rPr lang="en-US" altLang="en-US" sz="2400" dirty="0" smtClean="0"/>
              <a:t>Use a clear and effective visual hierarchy </a:t>
            </a:r>
          </a:p>
          <a:p>
            <a:pPr eaLnBrk="1" hangingPunct="1"/>
            <a:r>
              <a:rPr lang="en-US" altLang="en-US" sz="2400" dirty="0" smtClean="0"/>
              <a:t>DON’T SKIP STEPS JUST BECAUSE THEY SEEM OBVIOUS</a:t>
            </a:r>
          </a:p>
          <a:p>
            <a:pPr eaLnBrk="1" hangingPunct="1"/>
            <a:r>
              <a:rPr lang="en-US" altLang="en-US" sz="2400" dirty="0" smtClean="0"/>
              <a:t>Conclude with a summary or description</a:t>
            </a:r>
          </a:p>
          <a:p>
            <a:pPr eaLnBrk="1" hangingPunct="1"/>
            <a:r>
              <a:rPr lang="en-US" altLang="en-US" sz="2400" dirty="0" smtClean="0"/>
              <a:t>And, one more time, just so we’re clear on this…</a:t>
            </a:r>
          </a:p>
        </p:txBody>
      </p:sp>
    </p:spTree>
    <p:extLst>
      <p:ext uri="{BB962C8B-B14F-4D97-AF65-F5344CB8AC3E}">
        <p14:creationId xmlns:p14="http://schemas.microsoft.com/office/powerpoint/2010/main" val="261565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n-US" altLang="en-US" smtClean="0"/>
              <a:t>State the Obvious</a:t>
            </a:r>
          </a:p>
        </p:txBody>
      </p:sp>
      <p:pic>
        <p:nvPicPr>
          <p:cNvPr id="36867" name="Picture 5" descr="this-sign-has-sharp-ed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76600" y="1579563"/>
            <a:ext cx="609600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72805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a:t>
            </a:r>
            <a:endParaRPr lang="en-US" dirty="0"/>
          </a:p>
        </p:txBody>
      </p:sp>
      <p:sp>
        <p:nvSpPr>
          <p:cNvPr id="3" name="Content Placeholder 2"/>
          <p:cNvSpPr>
            <a:spLocks noGrp="1"/>
          </p:cNvSpPr>
          <p:nvPr>
            <p:ph idx="1"/>
          </p:nvPr>
        </p:nvSpPr>
        <p:spPr/>
        <p:txBody>
          <a:bodyPr/>
          <a:lstStyle/>
          <a:p>
            <a:pPr>
              <a:lnSpc>
                <a:spcPct val="90000"/>
              </a:lnSpc>
            </a:pPr>
            <a:r>
              <a:rPr lang="en-US" altLang="en-US" sz="2800" dirty="0"/>
              <a:t>An incorrect audience analysis is the biggest reason why instructions and manuals fail</a:t>
            </a:r>
          </a:p>
          <a:p>
            <a:pPr>
              <a:lnSpc>
                <a:spcPct val="90000"/>
              </a:lnSpc>
              <a:buNone/>
            </a:pPr>
            <a:endParaRPr lang="en-US" altLang="en-US" sz="2800" dirty="0"/>
          </a:p>
          <a:p>
            <a:pPr>
              <a:lnSpc>
                <a:spcPct val="90000"/>
              </a:lnSpc>
            </a:pPr>
            <a:r>
              <a:rPr lang="en-US" altLang="en-US" sz="2800" dirty="0"/>
              <a:t>Language should always be clear, concise, and brief</a:t>
            </a:r>
          </a:p>
          <a:p>
            <a:pPr>
              <a:lnSpc>
                <a:spcPct val="90000"/>
              </a:lnSpc>
              <a:buNone/>
            </a:pPr>
            <a:endParaRPr lang="en-US" altLang="en-US" sz="2800" dirty="0"/>
          </a:p>
          <a:p>
            <a:pPr>
              <a:lnSpc>
                <a:spcPct val="90000"/>
              </a:lnSpc>
            </a:pPr>
            <a:r>
              <a:rPr lang="en-US" altLang="en-US" sz="2800" dirty="0"/>
              <a:t>Do not use long or complex sentences</a:t>
            </a:r>
          </a:p>
          <a:p>
            <a:pPr marL="0" indent="0">
              <a:buNone/>
            </a:pPr>
            <a:endParaRPr lang="en-US" dirty="0"/>
          </a:p>
        </p:txBody>
      </p:sp>
    </p:spTree>
    <p:extLst>
      <p:ext uri="{BB962C8B-B14F-4D97-AF65-F5344CB8AC3E}">
        <p14:creationId xmlns:p14="http://schemas.microsoft.com/office/powerpoint/2010/main" val="295182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How to write instructions</a:t>
            </a:r>
            <a:endParaRPr lang="en-US" dirty="0"/>
          </a:p>
        </p:txBody>
      </p:sp>
      <p:sp>
        <p:nvSpPr>
          <p:cNvPr id="3" name="Content Placeholder 2"/>
          <p:cNvSpPr>
            <a:spLocks noGrp="1"/>
          </p:cNvSpPr>
          <p:nvPr>
            <p:ph idx="1"/>
          </p:nvPr>
        </p:nvSpPr>
        <p:spPr>
          <a:xfrm>
            <a:off x="818711" y="2222287"/>
            <a:ext cx="11008103" cy="4394173"/>
          </a:xfrm>
        </p:spPr>
        <p:txBody>
          <a:bodyPr>
            <a:normAutofit/>
          </a:bodyPr>
          <a:lstStyle/>
          <a:p>
            <a:pPr marL="0" indent="0">
              <a:buNone/>
            </a:pPr>
            <a:r>
              <a:rPr lang="en-US" dirty="0" smtClean="0"/>
              <a:t>Today you will practice writing instructions on a topic of your choice.  This helps you master the skill of technical writing.  Before you begin, you will need today’s journal entry, the brainstorming handout, one piece of notebook paper, and a writing utensil. </a:t>
            </a:r>
          </a:p>
          <a:p>
            <a:pPr marL="0" indent="0">
              <a:buNone/>
            </a:pPr>
            <a:endParaRPr lang="en-US" dirty="0" smtClean="0"/>
          </a:p>
          <a:p>
            <a:pPr>
              <a:buAutoNum type="arabicParenR"/>
            </a:pPr>
            <a:r>
              <a:rPr lang="en-US" dirty="0" smtClean="0"/>
              <a:t>Look at the journal you wrote today. </a:t>
            </a:r>
          </a:p>
          <a:p>
            <a:pPr>
              <a:buAutoNum type="arabicParenR"/>
            </a:pPr>
            <a:r>
              <a:rPr lang="en-US" dirty="0" smtClean="0"/>
              <a:t>Circle one of the items you said you are an “expert” on or in.  </a:t>
            </a:r>
          </a:p>
          <a:p>
            <a:pPr>
              <a:buAutoNum type="arabicParenR"/>
            </a:pPr>
            <a:r>
              <a:rPr lang="en-US" dirty="0" smtClean="0"/>
              <a:t>Complete the instructional writing brainstorming handout, starting at step one and writing your answers down until you reach the final step. </a:t>
            </a:r>
          </a:p>
        </p:txBody>
      </p:sp>
    </p:spTree>
    <p:extLst>
      <p:ext uri="{BB962C8B-B14F-4D97-AF65-F5344CB8AC3E}">
        <p14:creationId xmlns:p14="http://schemas.microsoft.com/office/powerpoint/2010/main" val="2629075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Write step-by-step instructions on how to make a peanut butter and jelly sandwich.</a:t>
            </a:r>
          </a:p>
          <a:p>
            <a:pPr marL="0" indent="0">
              <a:buNone/>
            </a:pPr>
            <a:endParaRPr lang="en-US" sz="4000" dirty="0"/>
          </a:p>
          <a:p>
            <a:pPr marL="0" indent="0">
              <a:buNone/>
            </a:pPr>
            <a:r>
              <a:rPr lang="en-US" sz="4000" dirty="0" smtClean="0"/>
              <a:t>You have five minutes.  </a:t>
            </a:r>
            <a:endParaRPr lang="en-US" sz="4000" dirty="0"/>
          </a:p>
        </p:txBody>
      </p:sp>
    </p:spTree>
    <p:extLst>
      <p:ext uri="{BB962C8B-B14F-4D97-AF65-F5344CB8AC3E}">
        <p14:creationId xmlns:p14="http://schemas.microsoft.com/office/powerpoint/2010/main" val="1584507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Writing</a:t>
            </a:r>
            <a:endParaRPr lang="en-US" dirty="0"/>
          </a:p>
        </p:txBody>
      </p:sp>
      <p:sp>
        <p:nvSpPr>
          <p:cNvPr id="3" name="Content Placeholder 2"/>
          <p:cNvSpPr>
            <a:spLocks noGrp="1"/>
          </p:cNvSpPr>
          <p:nvPr>
            <p:ph idx="1"/>
          </p:nvPr>
        </p:nvSpPr>
        <p:spPr/>
        <p:txBody>
          <a:bodyPr/>
          <a:lstStyle/>
          <a:p>
            <a:r>
              <a:rPr lang="en-US" sz="2800" dirty="0"/>
              <a:t>Critical to making products, procedures, and systems safe and “user friendly”</a:t>
            </a:r>
          </a:p>
          <a:p>
            <a:pPr marL="0" indent="0">
              <a:buNone/>
            </a:pPr>
            <a:endParaRPr lang="en-US" dirty="0"/>
          </a:p>
        </p:txBody>
      </p:sp>
    </p:spTree>
    <p:extLst>
      <p:ext uri="{BB962C8B-B14F-4D97-AF65-F5344CB8AC3E}">
        <p14:creationId xmlns:p14="http://schemas.microsoft.com/office/powerpoint/2010/main" val="345545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your Audience</a:t>
            </a:r>
            <a:endParaRPr lang="en-US" dirty="0"/>
          </a:p>
        </p:txBody>
      </p:sp>
      <p:sp>
        <p:nvSpPr>
          <p:cNvPr id="3" name="Content Placeholder 2"/>
          <p:cNvSpPr>
            <a:spLocks noGrp="1"/>
          </p:cNvSpPr>
          <p:nvPr>
            <p:ph idx="1"/>
          </p:nvPr>
        </p:nvSpPr>
        <p:spPr>
          <a:xfrm>
            <a:off x="810000" y="2446573"/>
            <a:ext cx="10554574" cy="3636511"/>
          </a:xfrm>
        </p:spPr>
        <p:txBody>
          <a:bodyPr>
            <a:normAutofit lnSpcReduction="10000"/>
          </a:bodyPr>
          <a:lstStyle/>
          <a:p>
            <a:r>
              <a:rPr lang="en-US" altLang="en-US" sz="2800" dirty="0"/>
              <a:t>Background (social, education)</a:t>
            </a:r>
          </a:p>
          <a:p>
            <a:pPr>
              <a:buNone/>
            </a:pPr>
            <a:endParaRPr lang="en-US" altLang="en-US" sz="2800" dirty="0"/>
          </a:p>
          <a:p>
            <a:r>
              <a:rPr lang="en-US" altLang="en-US" sz="2800" dirty="0"/>
              <a:t>Skill level</a:t>
            </a:r>
          </a:p>
          <a:p>
            <a:pPr lvl="1"/>
            <a:r>
              <a:rPr lang="en-US" altLang="en-US" sz="2400" dirty="0"/>
              <a:t>Use appropriate vocabulary</a:t>
            </a:r>
          </a:p>
          <a:p>
            <a:pPr lvl="1"/>
            <a:r>
              <a:rPr lang="en-US" altLang="en-US" sz="2400" dirty="0"/>
              <a:t>Translate necessary terms</a:t>
            </a:r>
          </a:p>
          <a:p>
            <a:pPr lvl="1">
              <a:buNone/>
            </a:pPr>
            <a:endParaRPr lang="en-US" altLang="en-US" sz="2400" dirty="0"/>
          </a:p>
          <a:p>
            <a:r>
              <a:rPr lang="en-US" altLang="en-US" sz="2800" dirty="0"/>
              <a:t>Needs and use</a:t>
            </a:r>
          </a:p>
          <a:p>
            <a:endParaRPr lang="en-US" dirty="0"/>
          </a:p>
        </p:txBody>
      </p:sp>
    </p:spTree>
    <p:extLst>
      <p:ext uri="{BB962C8B-B14F-4D97-AF65-F5344CB8AC3E}">
        <p14:creationId xmlns:p14="http://schemas.microsoft.com/office/powerpoint/2010/main" val="596932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people read instructions?</a:t>
            </a:r>
            <a:endParaRPr lang="en-US" dirty="0"/>
          </a:p>
        </p:txBody>
      </p:sp>
      <p:sp>
        <p:nvSpPr>
          <p:cNvPr id="3" name="Content Placeholder 2"/>
          <p:cNvSpPr>
            <a:spLocks noGrp="1"/>
          </p:cNvSpPr>
          <p:nvPr>
            <p:ph idx="1"/>
          </p:nvPr>
        </p:nvSpPr>
        <p:spPr>
          <a:xfrm>
            <a:off x="818712" y="2532838"/>
            <a:ext cx="10554574" cy="3636511"/>
          </a:xfrm>
        </p:spPr>
        <p:txBody>
          <a:bodyPr>
            <a:normAutofit lnSpcReduction="10000"/>
          </a:bodyPr>
          <a:lstStyle/>
          <a:p>
            <a:pPr marL="609600" indent="-609600">
              <a:lnSpc>
                <a:spcPct val="90000"/>
              </a:lnSpc>
              <a:buFont typeface="Wingdings" panose="05000000000000000000" pitchFamily="2" charset="2"/>
              <a:buAutoNum type="arabicPeriod"/>
            </a:pPr>
            <a:r>
              <a:rPr lang="en-US" altLang="en-US" sz="2800" dirty="0"/>
              <a:t>Some, but only a few, read instructions all the way through before beginning to follow any of the steps</a:t>
            </a:r>
          </a:p>
          <a:p>
            <a:pPr marL="609600" indent="-609600">
              <a:lnSpc>
                <a:spcPct val="90000"/>
              </a:lnSpc>
              <a:buFont typeface="Wingdings" panose="05000000000000000000" pitchFamily="2" charset="2"/>
              <a:buAutoNum type="arabicPeriod"/>
            </a:pPr>
            <a:endParaRPr lang="en-US" altLang="en-US" sz="2800" dirty="0"/>
          </a:p>
          <a:p>
            <a:pPr marL="609600" indent="-609600">
              <a:lnSpc>
                <a:spcPct val="90000"/>
              </a:lnSpc>
              <a:buFont typeface="Wingdings" panose="05000000000000000000" pitchFamily="2" charset="2"/>
              <a:buAutoNum type="arabicPeriod"/>
            </a:pPr>
            <a:r>
              <a:rPr lang="en-US" altLang="en-US" sz="2800" dirty="0"/>
              <a:t>Others read and perform each step without looking ahead to the next</a:t>
            </a:r>
          </a:p>
          <a:p>
            <a:pPr marL="609600" indent="-609600">
              <a:lnSpc>
                <a:spcPct val="90000"/>
              </a:lnSpc>
              <a:buFont typeface="Wingdings" panose="05000000000000000000" pitchFamily="2" charset="2"/>
              <a:buAutoNum type="arabicPeriod"/>
            </a:pPr>
            <a:endParaRPr lang="en-US" altLang="en-US" sz="2800" dirty="0"/>
          </a:p>
          <a:p>
            <a:pPr marL="609600" indent="-609600">
              <a:lnSpc>
                <a:spcPct val="90000"/>
              </a:lnSpc>
              <a:buFont typeface="Wingdings" panose="05000000000000000000" pitchFamily="2" charset="2"/>
              <a:buAutoNum type="arabicPeriod"/>
            </a:pPr>
            <a:r>
              <a:rPr lang="en-US" altLang="en-US" sz="2800" dirty="0"/>
              <a:t>And still others begin a task without reading any instructions and turn to them only when difficulties arise</a:t>
            </a:r>
          </a:p>
          <a:p>
            <a:pPr marL="0" indent="0">
              <a:buNone/>
            </a:pPr>
            <a:endParaRPr lang="en-US" dirty="0"/>
          </a:p>
        </p:txBody>
      </p:sp>
    </p:spTree>
    <p:extLst>
      <p:ext uri="{BB962C8B-B14F-4D97-AF65-F5344CB8AC3E}">
        <p14:creationId xmlns:p14="http://schemas.microsoft.com/office/powerpoint/2010/main" val="282869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people read instructions?</a:t>
            </a:r>
            <a:endParaRPr lang="en-US" dirty="0"/>
          </a:p>
        </p:txBody>
      </p:sp>
      <p:sp>
        <p:nvSpPr>
          <p:cNvPr id="3" name="Content Placeholder 2"/>
          <p:cNvSpPr>
            <a:spLocks noGrp="1"/>
          </p:cNvSpPr>
          <p:nvPr>
            <p:ph idx="1"/>
          </p:nvPr>
        </p:nvSpPr>
        <p:spPr/>
        <p:txBody>
          <a:bodyPr/>
          <a:lstStyle/>
          <a:p>
            <a:r>
              <a:rPr lang="en-US" altLang="en-US" sz="3200" dirty="0" smtClean="0"/>
              <a:t> Assume </a:t>
            </a:r>
            <a:r>
              <a:rPr lang="en-US" altLang="en-US" sz="3200" dirty="0"/>
              <a:t>you are writing for readers who will read and perform each step without looking ahead. Therefore, all instructions must be in a strict chronological </a:t>
            </a:r>
            <a:r>
              <a:rPr lang="en-US" altLang="en-US" sz="3200" dirty="0" smtClean="0"/>
              <a:t>order.</a:t>
            </a:r>
            <a:endParaRPr lang="en-US" altLang="en-US" sz="3200" dirty="0"/>
          </a:p>
          <a:p>
            <a:pPr marL="0" indent="0">
              <a:buNone/>
            </a:pPr>
            <a:endParaRPr lang="en-US" dirty="0"/>
          </a:p>
        </p:txBody>
      </p:sp>
    </p:spTree>
    <p:extLst>
      <p:ext uri="{BB962C8B-B14F-4D97-AF65-F5344CB8AC3E}">
        <p14:creationId xmlns:p14="http://schemas.microsoft.com/office/powerpoint/2010/main" val="857684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Organization &amp; Design</a:t>
            </a:r>
          </a:p>
        </p:txBody>
      </p:sp>
      <p:sp>
        <p:nvSpPr>
          <p:cNvPr id="30723" name="Rectangle 3"/>
          <p:cNvSpPr>
            <a:spLocks noGrp="1" noChangeArrowheads="1"/>
          </p:cNvSpPr>
          <p:nvPr>
            <p:ph type="body" idx="1"/>
          </p:nvPr>
        </p:nvSpPr>
        <p:spPr>
          <a:xfrm>
            <a:off x="638355" y="2209800"/>
            <a:ext cx="10860656" cy="4648200"/>
          </a:xfrm>
        </p:spPr>
        <p:txBody>
          <a:bodyPr/>
          <a:lstStyle/>
          <a:p>
            <a:pPr eaLnBrk="1" hangingPunct="1">
              <a:lnSpc>
                <a:spcPct val="90000"/>
              </a:lnSpc>
            </a:pPr>
            <a:r>
              <a:rPr lang="en-US" altLang="en-US" sz="2400" dirty="0" smtClean="0"/>
              <a:t>Separate your instructions into logical pieces (chronological order)</a:t>
            </a:r>
          </a:p>
          <a:p>
            <a:pPr eaLnBrk="1" hangingPunct="1">
              <a:lnSpc>
                <a:spcPct val="90000"/>
              </a:lnSpc>
              <a:buFont typeface="Wingdings" panose="05000000000000000000" pitchFamily="2" charset="2"/>
              <a:buNone/>
            </a:pPr>
            <a:endParaRPr lang="en-US" altLang="en-US" sz="2400" dirty="0" smtClean="0"/>
          </a:p>
          <a:p>
            <a:pPr eaLnBrk="1" hangingPunct="1">
              <a:lnSpc>
                <a:spcPct val="90000"/>
              </a:lnSpc>
            </a:pPr>
            <a:r>
              <a:rPr lang="en-US" altLang="en-US" sz="2400" dirty="0" smtClean="0"/>
              <a:t>Use relevant instructions/graphics </a:t>
            </a:r>
          </a:p>
          <a:p>
            <a:pPr eaLnBrk="1" hangingPunct="1">
              <a:lnSpc>
                <a:spcPct val="90000"/>
              </a:lnSpc>
              <a:buFont typeface="Wingdings" panose="05000000000000000000" pitchFamily="2" charset="2"/>
              <a:buNone/>
            </a:pPr>
            <a:endParaRPr lang="en-US" altLang="en-US" sz="2400" dirty="0" smtClean="0"/>
          </a:p>
          <a:p>
            <a:pPr eaLnBrk="1" hangingPunct="1">
              <a:lnSpc>
                <a:spcPct val="90000"/>
              </a:lnSpc>
            </a:pPr>
            <a:r>
              <a:rPr lang="en-US" altLang="en-US" sz="2400" dirty="0" smtClean="0"/>
              <a:t>Make the sections of your instructions visually distinct</a:t>
            </a:r>
          </a:p>
          <a:p>
            <a:pPr eaLnBrk="1" hangingPunct="1">
              <a:lnSpc>
                <a:spcPct val="90000"/>
              </a:lnSpc>
              <a:buFont typeface="Wingdings" panose="05000000000000000000" pitchFamily="2" charset="2"/>
              <a:buNone/>
            </a:pPr>
            <a:endParaRPr lang="en-US" altLang="en-US" sz="2400" dirty="0" smtClean="0"/>
          </a:p>
          <a:p>
            <a:pPr eaLnBrk="1" hangingPunct="1">
              <a:lnSpc>
                <a:spcPct val="90000"/>
              </a:lnSpc>
            </a:pPr>
            <a:r>
              <a:rPr lang="en-US" altLang="en-US" sz="2400" dirty="0" smtClean="0"/>
              <a:t>Separate and label info that isn’t directly part of your instructions</a:t>
            </a:r>
          </a:p>
          <a:p>
            <a:pPr eaLnBrk="1" hangingPunct="1">
              <a:lnSpc>
                <a:spcPct val="90000"/>
              </a:lnSpc>
            </a:pPr>
            <a:endParaRPr lang="en-US" altLang="en-US" dirty="0" smtClean="0"/>
          </a:p>
        </p:txBody>
      </p:sp>
    </p:spTree>
    <p:extLst>
      <p:ext uri="{BB962C8B-B14F-4D97-AF65-F5344CB8AC3E}">
        <p14:creationId xmlns:p14="http://schemas.microsoft.com/office/powerpoint/2010/main" val="264628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47289" y="582283"/>
            <a:ext cx="11415623" cy="1143000"/>
          </a:xfrm>
        </p:spPr>
        <p:txBody>
          <a:bodyPr/>
          <a:lstStyle/>
          <a:p>
            <a:pPr eaLnBrk="1" hangingPunct="1"/>
            <a:r>
              <a:rPr lang="en-US" altLang="en-US" sz="3800" dirty="0"/>
              <a:t>A brief example</a:t>
            </a:r>
            <a:r>
              <a:rPr lang="en-US" altLang="en-US" sz="3800" dirty="0" smtClean="0"/>
              <a:t>…</a:t>
            </a:r>
            <a:r>
              <a:rPr lang="en-US" altLang="en-US" sz="3800" dirty="0"/>
              <a:t/>
            </a:r>
            <a:br>
              <a:rPr lang="en-US" altLang="en-US" sz="3800" dirty="0"/>
            </a:br>
            <a:r>
              <a:rPr lang="en-US" altLang="en-US" sz="3600" dirty="0"/>
              <a:t>(</a:t>
            </a:r>
            <a:r>
              <a:rPr lang="en-US" altLang="en-US" sz="3600" dirty="0" err="1"/>
              <a:t>Shhh</a:t>
            </a:r>
            <a:r>
              <a:rPr lang="en-US" altLang="en-US" sz="3600" dirty="0"/>
              <a:t>… no talking during this </a:t>
            </a:r>
            <a:r>
              <a:rPr lang="en-US" altLang="en-US" sz="3600" dirty="0" smtClean="0"/>
              <a:t>example!)</a:t>
            </a:r>
            <a:endParaRPr lang="en-US" altLang="en-US" sz="2800" dirty="0"/>
          </a:p>
        </p:txBody>
      </p:sp>
      <p:sp>
        <p:nvSpPr>
          <p:cNvPr id="3" name="Rectangle 3"/>
          <p:cNvSpPr txBox="1">
            <a:spLocks noChangeArrowheads="1"/>
          </p:cNvSpPr>
          <p:nvPr/>
        </p:nvSpPr>
        <p:spPr>
          <a:xfrm>
            <a:off x="447776" y="2256793"/>
            <a:ext cx="10554574" cy="4394173"/>
          </a:xfrm>
          <a:prstGeom prst="rect">
            <a:avLst/>
          </a:prstGeom>
          <a:effectLst>
            <a:outerShdw blurRad="50800" dir="14400000">
              <a:srgbClr val="000000">
                <a:alpha val="40000"/>
              </a:srgbClr>
            </a:outerShdw>
          </a:effectLst>
        </p:spPr>
        <p:txBody>
          <a:bodyPr vert="horz" lIns="91440" tIns="45720" rIns="91440" bIns="45720" rtlCol="0" anchor="ctr">
            <a:normAutofit fontScale="92500"/>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533400" indent="-533400">
              <a:lnSpc>
                <a:spcPct val="90000"/>
              </a:lnSpc>
              <a:buFontTx/>
              <a:buAutoNum type="arabicPeriod"/>
            </a:pPr>
            <a:r>
              <a:rPr lang="en-US" altLang="en-US" sz="2400" dirty="0" smtClean="0"/>
              <a:t>Take out a sheet of paper</a:t>
            </a:r>
          </a:p>
          <a:p>
            <a:pPr marL="533400" indent="-533400">
              <a:lnSpc>
                <a:spcPct val="90000"/>
              </a:lnSpc>
              <a:buFontTx/>
              <a:buAutoNum type="arabicPeriod"/>
            </a:pPr>
            <a:r>
              <a:rPr lang="en-US" altLang="en-US" sz="2400" dirty="0" smtClean="0"/>
              <a:t>Fold the paper in half (top to bottom)</a:t>
            </a:r>
          </a:p>
          <a:p>
            <a:pPr marL="533400" indent="-533400">
              <a:lnSpc>
                <a:spcPct val="90000"/>
              </a:lnSpc>
              <a:buFontTx/>
              <a:buAutoNum type="arabicPeriod"/>
            </a:pPr>
            <a:r>
              <a:rPr lang="en-US" altLang="en-US" sz="2400" dirty="0" smtClean="0"/>
              <a:t>On the right-hand side of the page, write the words “instructions test”</a:t>
            </a:r>
          </a:p>
          <a:p>
            <a:pPr marL="533400" indent="-533400">
              <a:lnSpc>
                <a:spcPct val="90000"/>
              </a:lnSpc>
              <a:buFontTx/>
              <a:buAutoNum type="arabicPeriod"/>
            </a:pPr>
            <a:r>
              <a:rPr lang="en-US" altLang="en-US" sz="2400" dirty="0" smtClean="0"/>
              <a:t>Fold the paper in half again (side to side– this will make your paper look like a greeting card)</a:t>
            </a:r>
          </a:p>
          <a:p>
            <a:pPr marL="533400" indent="-533400">
              <a:lnSpc>
                <a:spcPct val="90000"/>
              </a:lnSpc>
              <a:buFontTx/>
              <a:buAutoNum type="arabicPeriod"/>
            </a:pPr>
            <a:r>
              <a:rPr lang="en-US" altLang="en-US" sz="2400" dirty="0" smtClean="0"/>
              <a:t>Draw a smiley face on the front of the card</a:t>
            </a:r>
          </a:p>
          <a:p>
            <a:pPr marL="533400" indent="-533400">
              <a:lnSpc>
                <a:spcPct val="90000"/>
              </a:lnSpc>
              <a:buFontTx/>
              <a:buAutoNum type="arabicPeriod"/>
            </a:pPr>
            <a:r>
              <a:rPr lang="en-US" altLang="en-US" sz="2400" dirty="0" smtClean="0"/>
              <a:t>Write your name on the card</a:t>
            </a:r>
          </a:p>
          <a:p>
            <a:pPr marL="533400" indent="-533400">
              <a:lnSpc>
                <a:spcPct val="90000"/>
              </a:lnSpc>
              <a:buFontTx/>
              <a:buAutoNum type="arabicPeriod"/>
            </a:pPr>
            <a:r>
              <a:rPr lang="en-US" altLang="en-US" sz="2400" dirty="0" smtClean="0"/>
              <a:t>Fold the paper in half from top to bottom again</a:t>
            </a:r>
          </a:p>
          <a:p>
            <a:pPr marL="533400" indent="-533400">
              <a:lnSpc>
                <a:spcPct val="90000"/>
              </a:lnSpc>
              <a:buFontTx/>
              <a:buAutoNum type="arabicPeriod"/>
            </a:pPr>
            <a:r>
              <a:rPr lang="en-US" altLang="en-US" sz="2400" dirty="0" smtClean="0"/>
              <a:t>Ignore step five</a:t>
            </a:r>
          </a:p>
          <a:p>
            <a:pPr marL="533400" indent="-533400">
              <a:lnSpc>
                <a:spcPct val="90000"/>
              </a:lnSpc>
              <a:buFontTx/>
              <a:buAutoNum type="arabicPeriod"/>
            </a:pPr>
            <a:r>
              <a:rPr lang="en-US" altLang="en-US" sz="2400" dirty="0" smtClean="0"/>
              <a:t>Pass the paper to the instructor</a:t>
            </a:r>
          </a:p>
          <a:p>
            <a:pPr marL="533400" indent="-533400">
              <a:lnSpc>
                <a:spcPct val="90000"/>
              </a:lnSpc>
            </a:pPr>
            <a:endParaRPr lang="en-US" altLang="en-US" sz="2400" dirty="0"/>
          </a:p>
        </p:txBody>
      </p:sp>
    </p:spTree>
    <p:extLst>
      <p:ext uri="{BB962C8B-B14F-4D97-AF65-F5344CB8AC3E}">
        <p14:creationId xmlns:p14="http://schemas.microsoft.com/office/powerpoint/2010/main" val="2434012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438400" y="3200400"/>
            <a:ext cx="7772400" cy="1143000"/>
          </a:xfrm>
        </p:spPr>
        <p:txBody>
          <a:bodyPr/>
          <a:lstStyle/>
          <a:p>
            <a:pPr eaLnBrk="1" hangingPunct="1"/>
            <a:r>
              <a:rPr lang="en-US" altLang="en-US" smtClean="0"/>
              <a:t>Any problems?</a:t>
            </a:r>
          </a:p>
        </p:txBody>
      </p:sp>
    </p:spTree>
    <p:extLst>
      <p:ext uri="{BB962C8B-B14F-4D97-AF65-F5344CB8AC3E}">
        <p14:creationId xmlns:p14="http://schemas.microsoft.com/office/powerpoint/2010/main" val="40674625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61</TotalTime>
  <Words>639</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Gothic</vt:lpstr>
      <vt:lpstr>Wingdings</vt:lpstr>
      <vt:lpstr>Wingdings 2</vt:lpstr>
      <vt:lpstr>Quotable</vt:lpstr>
      <vt:lpstr>Journal</vt:lpstr>
      <vt:lpstr>Activity</vt:lpstr>
      <vt:lpstr>Instructional Writing</vt:lpstr>
      <vt:lpstr>Analyzing your Audience</vt:lpstr>
      <vt:lpstr>How do people read instructions?</vt:lpstr>
      <vt:lpstr>How do people read instructions?</vt:lpstr>
      <vt:lpstr>Organization &amp; Design</vt:lpstr>
      <vt:lpstr>A brief example… (Shhh… no talking during this example!)</vt:lpstr>
      <vt:lpstr>Any problems?</vt:lpstr>
      <vt:lpstr>Elements of Instructions  </vt:lpstr>
      <vt:lpstr>Elements of Instructions</vt:lpstr>
      <vt:lpstr>Remember</vt:lpstr>
      <vt:lpstr>State the Obvious</vt:lpstr>
      <vt:lpstr>Don’t Forget…</vt:lpstr>
      <vt:lpstr>Assignment: How to write instructions</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dc:title>
  <dc:creator>Alexandra Yeganegi</dc:creator>
  <cp:lastModifiedBy>Alexandra Yeganegi</cp:lastModifiedBy>
  <cp:revision>6</cp:revision>
  <dcterms:created xsi:type="dcterms:W3CDTF">2015-12-03T20:32:47Z</dcterms:created>
  <dcterms:modified xsi:type="dcterms:W3CDTF">2015-12-03T21:37:17Z</dcterms:modified>
</cp:coreProperties>
</file>