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2D24-EC79-48B7-B35A-6F51B58C23E1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35D0-C4DF-45AD-821E-B4E38F4F3C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2D24-EC79-48B7-B35A-6F51B58C23E1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35D0-C4DF-45AD-821E-B4E38F4F3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2D24-EC79-48B7-B35A-6F51B58C23E1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35D0-C4DF-45AD-821E-B4E38F4F3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2D24-EC79-48B7-B35A-6F51B58C23E1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35D0-C4DF-45AD-821E-B4E38F4F3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2D24-EC79-48B7-B35A-6F51B58C23E1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35D0-C4DF-45AD-821E-B4E38F4F3CB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2D24-EC79-48B7-B35A-6F51B58C23E1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35D0-C4DF-45AD-821E-B4E38F4F3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2D24-EC79-48B7-B35A-6F51B58C23E1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35D0-C4DF-45AD-821E-B4E38F4F3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2D24-EC79-48B7-B35A-6F51B58C23E1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35D0-C4DF-45AD-821E-B4E38F4F3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2D24-EC79-48B7-B35A-6F51B58C23E1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35D0-C4DF-45AD-821E-B4E38F4F3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2D24-EC79-48B7-B35A-6F51B58C23E1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35D0-C4DF-45AD-821E-B4E38F4F3C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D02D24-EC79-48B7-B35A-6F51B58C23E1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7B935D0-C4DF-45AD-821E-B4E38F4F3CB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D02D24-EC79-48B7-B35A-6F51B58C23E1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7B935D0-C4DF-45AD-821E-B4E38F4F3C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982"/>
            <a:ext cx="9180968" cy="599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10886"/>
            <a:ext cx="9067800" cy="798513"/>
          </a:xfrm>
          <a:prstGeom prst="rect">
            <a:avLst/>
          </a:prstGeom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500" dirty="0" smtClean="0"/>
              <a:t>Warm-</a:t>
            </a:r>
            <a:r>
              <a:rPr lang="en-US" sz="3500" dirty="0" smtClean="0"/>
              <a:t>Up: </a:t>
            </a:r>
            <a:r>
              <a:rPr lang="en-US" sz="3500" dirty="0" smtClean="0"/>
              <a:t>OPTIC </a:t>
            </a:r>
            <a:r>
              <a:rPr lang="en-US" sz="2600" dirty="0" smtClean="0"/>
              <a:t>– </a:t>
            </a:r>
            <a:r>
              <a:rPr lang="en-US" sz="1700" dirty="0" smtClean="0"/>
              <a:t>Use the back of your handout from Friday to do this OPTIC.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0648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Sonia </a:t>
            </a:r>
            <a:r>
              <a:rPr lang="en-US" dirty="0" err="1" smtClean="0"/>
              <a:t>Nazario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495800" cy="4876800"/>
          </a:xfrm>
        </p:spPr>
        <p:txBody>
          <a:bodyPr>
            <a:noAutofit/>
          </a:bodyPr>
          <a:lstStyle/>
          <a:p>
            <a:r>
              <a:rPr lang="en-US" sz="2050" dirty="0" smtClean="0"/>
              <a:t>Grew up in Kansas and Argentina (her family is from Argentina). </a:t>
            </a:r>
          </a:p>
          <a:p>
            <a:r>
              <a:rPr lang="en-US" sz="2050" dirty="0" smtClean="0"/>
              <a:t>Award-winning journalist who writes about Latin America and Latinos in the United States</a:t>
            </a:r>
          </a:p>
          <a:p>
            <a:r>
              <a:rPr lang="en-US" sz="2050" dirty="0" smtClean="0"/>
              <a:t>In 2002, working for the </a:t>
            </a:r>
            <a:r>
              <a:rPr lang="en-US" sz="2050" i="1" dirty="0" smtClean="0"/>
              <a:t>Los Angeles Times</a:t>
            </a:r>
            <a:r>
              <a:rPr lang="en-US" sz="2050" dirty="0" smtClean="0"/>
              <a:t> she followed a young boy, Enrique, as well as many other boys from Honduras who travel through Mexico on freight trains to cross the United States border</a:t>
            </a:r>
          </a:p>
          <a:p>
            <a:r>
              <a:rPr lang="en-US" sz="2050" dirty="0" smtClean="0"/>
              <a:t>She published the work as a six-piece story. </a:t>
            </a:r>
          </a:p>
          <a:p>
            <a:r>
              <a:rPr lang="en-US" sz="2050" dirty="0" smtClean="0"/>
              <a:t>She and her photographer both won Pulitzer Prizes for the work. 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038600" cy="450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“The Heartache of an Immigrant Family”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9304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Annotate!  </a:t>
            </a:r>
            <a:endParaRPr lang="en-US" sz="2800" dirty="0"/>
          </a:p>
          <a:p>
            <a:pPr lvl="1"/>
            <a:r>
              <a:rPr lang="en-US" sz="2400" dirty="0"/>
              <a:t>Whatever goes through your head should go down on the paper. </a:t>
            </a:r>
          </a:p>
          <a:p>
            <a:pPr lvl="2"/>
            <a:r>
              <a:rPr lang="en-US" sz="2000" dirty="0"/>
              <a:t>Thoughts</a:t>
            </a:r>
          </a:p>
          <a:p>
            <a:pPr lvl="2"/>
            <a:r>
              <a:rPr lang="en-US" sz="2000" dirty="0"/>
              <a:t>Comments</a:t>
            </a:r>
          </a:p>
          <a:p>
            <a:pPr lvl="2"/>
            <a:r>
              <a:rPr lang="en-US" sz="2000" dirty="0"/>
              <a:t>Connections to the world, yourself, or other texts</a:t>
            </a:r>
          </a:p>
          <a:p>
            <a:pPr lvl="2"/>
            <a:r>
              <a:rPr lang="en-US" sz="2000" dirty="0"/>
              <a:t>Questions you have </a:t>
            </a:r>
          </a:p>
          <a:p>
            <a:pPr lvl="2"/>
            <a:r>
              <a:rPr lang="en-US" sz="2000" dirty="0"/>
              <a:t>Unknown words/vocabulary – make an educated guess using context clues OR look it up </a:t>
            </a:r>
          </a:p>
          <a:p>
            <a:pPr lvl="2"/>
            <a:r>
              <a:rPr lang="en-US" sz="2000" dirty="0"/>
              <a:t>Main ideas</a:t>
            </a:r>
          </a:p>
          <a:p>
            <a:pPr lvl="2"/>
            <a:r>
              <a:rPr lang="en-US" sz="2000" dirty="0"/>
              <a:t>Important Words/Phrases/Sentences </a:t>
            </a:r>
          </a:p>
          <a:p>
            <a:pPr lvl="1">
              <a:buClr>
                <a:srgbClr val="CF543F"/>
              </a:buClr>
            </a:pPr>
            <a:r>
              <a:rPr lang="en-US" sz="2400" dirty="0">
                <a:solidFill>
                  <a:srgbClr val="564B3C"/>
                </a:solidFill>
              </a:rPr>
              <a:t>Underlining or highlighting is not enough!  You must write. </a:t>
            </a:r>
            <a:endParaRPr lang="en-US" sz="2400" dirty="0" smtClean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this strategy to break down any text…</a:t>
            </a:r>
          </a:p>
          <a:p>
            <a:endParaRPr lang="en-US" dirty="0"/>
          </a:p>
          <a:p>
            <a:r>
              <a:rPr lang="en-US" dirty="0" smtClean="0"/>
              <a:t>Using your annotated article, complete the TAPS handout.  </a:t>
            </a:r>
          </a:p>
          <a:p>
            <a:endParaRPr lang="en-US" dirty="0"/>
          </a:p>
          <a:p>
            <a:r>
              <a:rPr lang="en-US" dirty="0" smtClean="0"/>
              <a:t>You can work together – but make sure your answers are your own!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3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– Acrostic Poem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dirty="0" smtClean="0"/>
              <a:t>Show what you have learned in the past several days by writing an Acrostic Poem for the word:</a:t>
            </a:r>
          </a:p>
          <a:p>
            <a:pPr marL="118872" indent="0">
              <a:buNone/>
            </a:pPr>
            <a:r>
              <a:rPr lang="en-US" dirty="0" smtClean="0"/>
              <a:t>I</a:t>
            </a:r>
          </a:p>
          <a:p>
            <a:pPr marL="118872" indent="0">
              <a:buNone/>
            </a:pPr>
            <a:r>
              <a:rPr lang="en-US" dirty="0" smtClean="0"/>
              <a:t>M</a:t>
            </a:r>
          </a:p>
          <a:p>
            <a:pPr marL="118872" indent="0">
              <a:buNone/>
            </a:pPr>
            <a:r>
              <a:rPr lang="en-US" dirty="0" smtClean="0"/>
              <a:t>M</a:t>
            </a:r>
          </a:p>
          <a:p>
            <a:pPr marL="118872" indent="0">
              <a:buNone/>
            </a:pPr>
            <a:r>
              <a:rPr lang="en-US" dirty="0" smtClean="0"/>
              <a:t>I</a:t>
            </a:r>
          </a:p>
          <a:p>
            <a:pPr marL="118872" indent="0">
              <a:buNone/>
            </a:pPr>
            <a:r>
              <a:rPr lang="en-US" dirty="0" smtClean="0"/>
              <a:t>G</a:t>
            </a:r>
          </a:p>
          <a:p>
            <a:pPr marL="118872" indent="0">
              <a:buNone/>
            </a:pPr>
            <a:r>
              <a:rPr lang="en-US" dirty="0" smtClean="0"/>
              <a:t>R</a:t>
            </a:r>
          </a:p>
          <a:p>
            <a:pPr marL="118872" indent="0">
              <a:buNone/>
            </a:pPr>
            <a:r>
              <a:rPr lang="en-US" dirty="0" smtClean="0"/>
              <a:t>A</a:t>
            </a:r>
          </a:p>
          <a:p>
            <a:pPr marL="118872" indent="0">
              <a:buNone/>
            </a:pPr>
            <a:r>
              <a:rPr lang="en-US" dirty="0" smtClean="0"/>
              <a:t>N</a:t>
            </a:r>
          </a:p>
          <a:p>
            <a:pPr marL="118872" indent="0">
              <a:buNone/>
            </a:pPr>
            <a:r>
              <a:rPr lang="en-US" dirty="0" smtClean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35302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</TotalTime>
  <Words>236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Module</vt:lpstr>
      <vt:lpstr>PowerPoint Presentation</vt:lpstr>
      <vt:lpstr>Sonia Nazario</vt:lpstr>
      <vt:lpstr>“The Heartache of an Immigrant Family” </vt:lpstr>
      <vt:lpstr>TAPS</vt:lpstr>
      <vt:lpstr>Closing – Acrostic Poem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Yeganegi</dc:creator>
  <cp:lastModifiedBy>Alexandra Yeganegi</cp:lastModifiedBy>
  <cp:revision>1</cp:revision>
  <dcterms:created xsi:type="dcterms:W3CDTF">2015-02-23T00:50:16Z</dcterms:created>
  <dcterms:modified xsi:type="dcterms:W3CDTF">2015-02-23T00:59:35Z</dcterms:modified>
</cp:coreProperties>
</file>