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vDWWy4CMh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ted.com/rethinking-the-term-illegal-immigrant-because-people-cant-be-illegal/" TargetMode="External"/><Relationship Id="rId2" Type="http://schemas.openxmlformats.org/officeDocument/2006/relationships/hyperlink" Target="https://www.youtube.com/watch?v=tmz9cCF0K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30860"/>
            <a:ext cx="8596668" cy="4593894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Create a 3-2-1 graphic organizer on your paper:</a:t>
            </a:r>
          </a:p>
          <a:p>
            <a:pPr lvl="1"/>
            <a:r>
              <a:rPr lang="en-US" sz="3200" dirty="0" smtClean="0"/>
              <a:t>3 things that make the speech good</a:t>
            </a:r>
          </a:p>
          <a:p>
            <a:pPr lvl="1"/>
            <a:r>
              <a:rPr lang="en-US" sz="3200" dirty="0" smtClean="0"/>
              <a:t>2 ways you see ethos, pathos, and/or logos</a:t>
            </a:r>
          </a:p>
          <a:p>
            <a:pPr lvl="1"/>
            <a:r>
              <a:rPr lang="en-US" sz="3200" dirty="0" smtClean="0"/>
              <a:t>1 thing the speaker could do better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www.youtube.com/watch?v=3vDWWy4CMhE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9910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r>
              <a:rPr lang="en-US" dirty="0" smtClean="0"/>
              <a:t> and Analysis of Martin Luther King Jr.’s “I Have a Dream”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graphic organizer as we read and discuss the excerpt.  </a:t>
            </a:r>
          </a:p>
          <a:p>
            <a:r>
              <a:rPr lang="en-US" dirty="0" smtClean="0"/>
              <a:t>Keep in mind the information you gained from VIEWING the speech.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38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r>
              <a:rPr lang="en-US" dirty="0" smtClean="0"/>
              <a:t> and Rhetorical Analysis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Jose Antonio Vargas</a:t>
            </a:r>
          </a:p>
          <a:p>
            <a:r>
              <a:rPr lang="en-US" sz="3200" dirty="0" smtClean="0"/>
              <a:t>“Actions are Illegal, Never People</a:t>
            </a:r>
            <a:r>
              <a:rPr lang="en-US" sz="3200" dirty="0"/>
              <a:t>” </a:t>
            </a:r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www.youtube.com/watch?v=tmz9cCF0KNE</a:t>
            </a:r>
            <a:r>
              <a:rPr lang="en-US" sz="3200" dirty="0" smtClean="0"/>
              <a:t> </a:t>
            </a:r>
          </a:p>
          <a:p>
            <a:r>
              <a:rPr lang="en-US" sz="3200">
                <a:hlinkClick r:id="rId3"/>
              </a:rPr>
              <a:t>http://</a:t>
            </a:r>
            <a:r>
              <a:rPr lang="en-US" sz="3200">
                <a:hlinkClick r:id="rId3"/>
              </a:rPr>
              <a:t>blog.ted.com/rethinking-the-term-illegal-immigrant-because-people-cant-be-illegal</a:t>
            </a:r>
            <a:r>
              <a:rPr lang="en-US" sz="3200" smtClean="0">
                <a:hlinkClick r:id="rId3"/>
              </a:rPr>
              <a:t>/</a:t>
            </a:r>
            <a:r>
              <a:rPr lang="en-US" sz="3200" smtClean="0"/>
              <a:t> 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Complete the graphic organizer.  </a:t>
            </a:r>
          </a:p>
          <a:p>
            <a:r>
              <a:rPr lang="en-US" sz="3200" dirty="0" smtClean="0"/>
              <a:t>Write your paragraph on the back.</a:t>
            </a:r>
          </a:p>
          <a:p>
            <a:r>
              <a:rPr lang="en-US" sz="3200" dirty="0" smtClean="0"/>
              <a:t>Turn it in.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225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SOAPSTone?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peaker: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The voice that tells the story</a:t>
            </a:r>
          </a:p>
          <a:p>
            <a:pPr>
              <a:defRPr/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ccasion: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The time and the place of the piece; the context that prompted the writing.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ea typeface="+mn-ea"/>
            </a:endParaRPr>
          </a:p>
          <a:p>
            <a:pPr>
              <a:defRPr/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udience: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group of readers to whom this piece is directed</a:t>
            </a:r>
          </a:p>
          <a:p>
            <a:pPr>
              <a:defRPr/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urpose: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reason behind the text</a:t>
            </a:r>
          </a:p>
          <a:p>
            <a:pPr>
              <a:defRPr/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ubject: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topic of the piece of writing</a:t>
            </a:r>
          </a:p>
          <a:p>
            <a:pPr>
              <a:defRPr/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one: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attitude of the author</a:t>
            </a:r>
          </a:p>
        </p:txBody>
      </p:sp>
    </p:spTree>
    <p:extLst>
      <p:ext uri="{BB962C8B-B14F-4D97-AF65-F5344CB8AC3E}">
        <p14:creationId xmlns:p14="http://schemas.microsoft.com/office/powerpoint/2010/main" val="1119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Speaker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77334" y="1461849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While reading the text, ask yourself this major question: WHO IS SPEAKING?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Don</a:t>
            </a:r>
            <a:r>
              <a:rPr lang="ja-JP" altLang="en-US" sz="2200" dirty="0"/>
              <a:t>’</a:t>
            </a:r>
            <a:r>
              <a:rPr lang="en-US" altLang="ja-JP" sz="2200" dirty="0"/>
              <a:t>t confuse </a:t>
            </a:r>
            <a:r>
              <a:rPr lang="en-US" altLang="ja-JP" sz="2200" i="1" dirty="0"/>
              <a:t>the author </a:t>
            </a:r>
            <a:r>
              <a:rPr lang="en-US" altLang="ja-JP" sz="2200" dirty="0"/>
              <a:t>with </a:t>
            </a:r>
            <a:r>
              <a:rPr lang="en-US" altLang="ja-JP" sz="2200" i="1" dirty="0"/>
              <a:t>the speaker</a:t>
            </a:r>
            <a:r>
              <a:rPr lang="en-US" altLang="ja-JP" sz="2200" dirty="0"/>
              <a:t>. They are two different voices; sometimes two different personas. For example, </a:t>
            </a:r>
            <a:r>
              <a:rPr lang="en-US" altLang="ja-JP" sz="2200" b="1" dirty="0"/>
              <a:t>Jim</a:t>
            </a:r>
            <a:r>
              <a:rPr lang="en-US" altLang="ja-JP" sz="2200" dirty="0"/>
              <a:t> is a reporter for the </a:t>
            </a:r>
            <a:r>
              <a:rPr lang="en-US" altLang="ja-JP" sz="2200" i="1" dirty="0"/>
              <a:t>NY Times</a:t>
            </a:r>
            <a:r>
              <a:rPr lang="en-US" altLang="ja-JP" sz="2200" dirty="0"/>
              <a:t>, but </a:t>
            </a:r>
            <a:r>
              <a:rPr lang="en-US" altLang="ja-JP" sz="2200" b="1" dirty="0"/>
              <a:t>the</a:t>
            </a:r>
            <a:r>
              <a:rPr lang="en-US" altLang="ja-JP" sz="2200" dirty="0"/>
              <a:t> </a:t>
            </a:r>
            <a:r>
              <a:rPr lang="en-US" altLang="ja-JP" sz="2200" b="1" dirty="0"/>
              <a:t>speaker</a:t>
            </a:r>
            <a:r>
              <a:rPr lang="en-US" altLang="ja-JP" sz="2200" dirty="0"/>
              <a:t> is a man trying to influence readers to steer clear of a new product.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Ask yourself: What</a:t>
            </a:r>
            <a:r>
              <a:rPr lang="ja-JP" altLang="en-US" sz="2200" dirty="0"/>
              <a:t>’</a:t>
            </a:r>
            <a:r>
              <a:rPr lang="en-US" altLang="ja-JP" sz="2200" dirty="0"/>
              <a:t>s the point of a speaker? Why do we care who is speaking? How does it influence the text? How does it influence the reader?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Who is speaking to the reader? Is it an economist? A fashion guru? A teacher? A lawmaker?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482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Occasion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200"/>
              <a:t>While reading, it</a:t>
            </a:r>
            <a:r>
              <a:rPr lang="ja-JP" altLang="en-US" sz="2200"/>
              <a:t>’</a:t>
            </a:r>
            <a:r>
              <a:rPr lang="en-US" altLang="ja-JP" sz="2200"/>
              <a:t>s important to determine WHAT EVENT INFLUENCED THE TEXT.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/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Why do we write? Why does it matter? Do we just write about anything and everything, or are we influenced to write?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/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Ask yourself: Why is this person writing this text now? What major event or occurrence inspired this piece of writing?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/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Are they writing in response to a new law? An ongoing war? A celebrity mishap? A major world crisis? 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3338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Audience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200"/>
              <a:t>While reading the text, it is important to determine WHO THE AUDIENCE IS.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/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Don</a:t>
            </a:r>
            <a:r>
              <a:rPr lang="ja-JP" altLang="en-US" sz="2200"/>
              <a:t>’</a:t>
            </a:r>
            <a:r>
              <a:rPr lang="en-US" altLang="ja-JP" sz="2200"/>
              <a:t>t think an article on the health risks of elementary school cafeteria food is an article for just </a:t>
            </a:r>
            <a:r>
              <a:rPr lang="en-US" altLang="ja-JP" sz="2200" i="1"/>
              <a:t>anyone</a:t>
            </a:r>
            <a:r>
              <a:rPr lang="en-US" altLang="ja-JP" sz="2200"/>
              <a:t>. Who could an article like that be targeting?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/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Ask yourself: Who is the intended audience for this text? Why write to this specific audience? Why cant a piece of writing be meant for EVERYBODY?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/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Is the audience the financial experts of the business world? Stay-at-home mothers? College students? Athletes? 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/>
          </a:p>
          <a:p>
            <a:pPr eaLnBrk="1" hangingPunct="1">
              <a:lnSpc>
                <a:spcPct val="80000"/>
              </a:lnSpc>
            </a:pPr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3971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Purpose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While reading the text, it is necessary to understand the PURPOSE OF THE TEXT.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Ask yourself: What</a:t>
            </a:r>
            <a:r>
              <a:rPr lang="ja-JP" altLang="en-US" smtClean="0"/>
              <a:t>’</a:t>
            </a:r>
            <a:r>
              <a:rPr lang="en-US" altLang="ja-JP" smtClean="0"/>
              <a:t>s the purpose of the writing? What is it intended to do? What is the speaker hoping to achieve? Is there a goal?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Are they trying to influence consumers to buy a certain product? Vote for a specific politician? Save their money by investing? Send their kids to private school?</a:t>
            </a:r>
          </a:p>
        </p:txBody>
      </p:sp>
    </p:spTree>
    <p:extLst>
      <p:ext uri="{BB962C8B-B14F-4D97-AF65-F5344CB8AC3E}">
        <p14:creationId xmlns:p14="http://schemas.microsoft.com/office/powerpoint/2010/main" val="21782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Subject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While reading the text, determine the SUBJECT OF THE TEXT.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Ask yourself: What is this piece of writing about? What topic(s) does it concern? Why does it matter?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Are they writing about the war in Iraq? A new law that just passed? A hot, new celebrity?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24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Tone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While reading the text, one of the most important questions is WHAT</a:t>
            </a:r>
            <a:r>
              <a:rPr lang="ja-JP" altLang="en-US" smtClean="0"/>
              <a:t>’</a:t>
            </a:r>
            <a:r>
              <a:rPr lang="en-US" altLang="ja-JP" smtClean="0"/>
              <a:t>S THE TONE OF THE TEXT?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How is the author saying what he</a:t>
            </a:r>
            <a:r>
              <a:rPr lang="ja-JP" altLang="en-US" smtClean="0"/>
              <a:t>’</a:t>
            </a:r>
            <a:r>
              <a:rPr lang="en-US" altLang="ja-JP" smtClean="0"/>
              <a:t>s saying? What is his attitude towards the subject? Towards the audience?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Is he angry? Biased? Persuasive? Neutral?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33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Analysis Paragraph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145875" y="1551317"/>
            <a:ext cx="8305800" cy="43318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An analysis paragraph must prove </a:t>
            </a:r>
            <a:r>
              <a:rPr lang="en-US" altLang="en-US" sz="3200" dirty="0" smtClean="0"/>
              <a:t>your point by </a:t>
            </a:r>
            <a:r>
              <a:rPr lang="en-US" altLang="en-US" sz="3200" dirty="0" smtClean="0"/>
              <a:t>using the text as evidence.</a:t>
            </a:r>
          </a:p>
          <a:p>
            <a:pPr eaLnBrk="1" hangingPunct="1"/>
            <a:r>
              <a:rPr lang="en-US" altLang="en-US" sz="3200" dirty="0" smtClean="0"/>
              <a:t>The paragraph should address the main point of the speech (in the topic sentence), whether or not it was effective, and why/how so (cite evidence of ethos, pathos, and logos). 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403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736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Meiryo</vt:lpstr>
      <vt:lpstr>Arial</vt:lpstr>
      <vt:lpstr>Trebuchet MS</vt:lpstr>
      <vt:lpstr>Wingdings 3</vt:lpstr>
      <vt:lpstr>Facet</vt:lpstr>
      <vt:lpstr>Monday Warm-Up</vt:lpstr>
      <vt:lpstr>What is SOAPSTone?</vt:lpstr>
      <vt:lpstr>Speaker</vt:lpstr>
      <vt:lpstr>Occasion</vt:lpstr>
      <vt:lpstr>Audience</vt:lpstr>
      <vt:lpstr>Purpose</vt:lpstr>
      <vt:lpstr>Subject</vt:lpstr>
      <vt:lpstr>Tone</vt:lpstr>
      <vt:lpstr>The Analysis Paragraph</vt:lpstr>
      <vt:lpstr>SOAPSTone and Analysis of Martin Luther King Jr.’s “I Have a Dream” </vt:lpstr>
      <vt:lpstr>SOAPSTone and Rhetorical Analysis Practice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Warm-Up</dc:title>
  <dc:creator>Alexandra Yeganegi</dc:creator>
  <cp:lastModifiedBy>Alexandra Yeganegi</cp:lastModifiedBy>
  <cp:revision>2</cp:revision>
  <dcterms:created xsi:type="dcterms:W3CDTF">2016-02-29T00:48:58Z</dcterms:created>
  <dcterms:modified xsi:type="dcterms:W3CDTF">2016-02-29T00:57:29Z</dcterms:modified>
</cp:coreProperties>
</file>