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0" r:id="rId3"/>
    <p:sldId id="265" r:id="rId4"/>
    <p:sldId id="257" r:id="rId5"/>
    <p:sldId id="258" r:id="rId6"/>
    <p:sldId id="261" r:id="rId7"/>
    <p:sldId id="263" r:id="rId8"/>
    <p:sldId id="25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7880FD2-13DB-402C-B585-BD023EBBBC31}"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7ED4-BB60-4942-9920-692B69945505}"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80FD2-13DB-402C-B585-BD023EBBBC31}"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80FD2-13DB-402C-B585-BD023EBBBC31}" type="datetimeFigureOut">
              <a:rPr lang="en-US" smtClean="0"/>
              <a:t>1/23/2017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880FD2-13DB-402C-B585-BD023EBBBC31}"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880FD2-13DB-402C-B585-BD023EBBBC31}"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7ED4-BB60-4942-9920-692B6994550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7880FD2-13DB-402C-B585-BD023EBBBC31}"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880FD2-13DB-402C-B585-BD023EBBBC31}"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880FD2-13DB-402C-B585-BD023EBBBC31}"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80FD2-13DB-402C-B585-BD023EBBBC31}"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57ED4-BB60-4942-9920-692B699455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880FD2-13DB-402C-B585-BD023EBBBC31}"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7ED4-BB60-4942-9920-692B69945505}"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7880FD2-13DB-402C-B585-BD023EBBBC31}" type="datetimeFigureOut">
              <a:rPr lang="en-US" smtClean="0"/>
              <a:t>1/23/2017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EA57ED4-BB60-4942-9920-692B699455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7880FD2-13DB-402C-B585-BD023EBBBC31}" type="datetimeFigureOut">
              <a:rPr lang="en-US" smtClean="0"/>
              <a:t>1/23/2017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EA57ED4-BB60-4942-9920-692B699455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jq7_SKjBIXo"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3004"/>
            <a:ext cx="8013192" cy="2438400"/>
          </a:xfrm>
        </p:spPr>
        <p:txBody>
          <a:bodyPr>
            <a:normAutofit/>
          </a:bodyPr>
          <a:lstStyle/>
          <a:p>
            <a:r>
              <a:rPr lang="en-US" sz="6000" dirty="0" smtClean="0"/>
              <a:t>Warm-Up:</a:t>
            </a:r>
            <a:br>
              <a:rPr lang="en-US" sz="6000" dirty="0" smtClean="0"/>
            </a:br>
            <a:r>
              <a:rPr lang="en-US" sz="6000" dirty="0" smtClean="0"/>
              <a:t>What do you believe? </a:t>
            </a:r>
            <a:endParaRPr lang="en-US" sz="6000" dirty="0"/>
          </a:p>
        </p:txBody>
      </p:sp>
      <p:sp>
        <p:nvSpPr>
          <p:cNvPr id="3" name="Content Placeholder 2"/>
          <p:cNvSpPr>
            <a:spLocks noGrp="1"/>
          </p:cNvSpPr>
          <p:nvPr>
            <p:ph type="body" idx="1"/>
          </p:nvPr>
        </p:nvSpPr>
        <p:spPr>
          <a:xfrm>
            <a:off x="457200" y="2743200"/>
            <a:ext cx="8022336" cy="3505200"/>
          </a:xfrm>
        </p:spPr>
        <p:txBody>
          <a:bodyPr>
            <a:normAutofit lnSpcReduction="10000"/>
          </a:bodyPr>
          <a:lstStyle/>
          <a:p>
            <a:endParaRPr lang="en-US" sz="3200" dirty="0">
              <a:hlinkClick r:id="rId2"/>
            </a:endParaRPr>
          </a:p>
          <a:p>
            <a:r>
              <a:rPr lang="en-US" sz="3200" dirty="0" smtClean="0"/>
              <a:t>JOURNAL:  Respond by jotting down points, writing sentences, or in another format.  What </a:t>
            </a:r>
            <a:r>
              <a:rPr lang="en-US" sz="3200" dirty="0"/>
              <a:t>do you </a:t>
            </a:r>
            <a:r>
              <a:rPr lang="en-US" sz="3200" dirty="0" smtClean="0"/>
              <a:t>believe (in)?  Include at least five different beliefs you have. </a:t>
            </a:r>
          </a:p>
          <a:p>
            <a:endParaRPr lang="en-US" dirty="0">
              <a:hlinkClick r:id="rId2"/>
            </a:endParaRPr>
          </a:p>
          <a:p>
            <a:endParaRPr lang="en-US" dirty="0" smtClean="0">
              <a:hlinkClick r:id="rId2"/>
            </a:endParaRPr>
          </a:p>
          <a:p>
            <a:endParaRPr lang="en-US" dirty="0">
              <a:hlinkClick r:id="rId2"/>
            </a:endParaRPr>
          </a:p>
          <a:p>
            <a:r>
              <a:rPr lang="en-US" dirty="0" smtClean="0">
                <a:hlinkClick r:id="rId2"/>
              </a:rPr>
              <a:t> https</a:t>
            </a:r>
            <a:r>
              <a:rPr lang="en-US" dirty="0">
                <a:hlinkClick r:id="rId2"/>
              </a:rPr>
              <a:t>://</a:t>
            </a:r>
            <a:r>
              <a:rPr lang="en-US" dirty="0" smtClean="0">
                <a:hlinkClick r:id="rId2"/>
              </a:rPr>
              <a:t>www.youtube.com/watch?v=jq7_SKjBIXo</a:t>
            </a:r>
            <a:r>
              <a:rPr lang="en-US" dirty="0" smtClean="0"/>
              <a:t> </a:t>
            </a:r>
          </a:p>
          <a:p>
            <a:endParaRPr lang="en-US" dirty="0"/>
          </a:p>
          <a:p>
            <a:endParaRPr lang="en-US" dirty="0"/>
          </a:p>
        </p:txBody>
      </p:sp>
    </p:spTree>
    <p:extLst>
      <p:ext uri="{BB962C8B-B14F-4D97-AF65-F5344CB8AC3E}">
        <p14:creationId xmlns:p14="http://schemas.microsoft.com/office/powerpoint/2010/main" val="2214297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Credo Definition</a:t>
            </a:r>
            <a:r>
              <a:rPr lang="en-US" dirty="0" smtClean="0"/>
              <a:t>	</a:t>
            </a:r>
            <a:endParaRPr lang="en-US" dirty="0"/>
          </a:p>
        </p:txBody>
      </p:sp>
      <p:sp>
        <p:nvSpPr>
          <p:cNvPr id="3" name="Content Placeholder 2"/>
          <p:cNvSpPr>
            <a:spLocks noGrp="1"/>
          </p:cNvSpPr>
          <p:nvPr>
            <p:ph idx="1"/>
          </p:nvPr>
        </p:nvSpPr>
        <p:spPr/>
        <p:txBody>
          <a:bodyPr/>
          <a:lstStyle/>
          <a:p>
            <a:r>
              <a:rPr lang="en-US" dirty="0" smtClean="0"/>
              <a:t>A credo is a set of beliefs that drives thoughts and behaviors. </a:t>
            </a:r>
          </a:p>
          <a:p>
            <a:r>
              <a:rPr lang="en-US" dirty="0" smtClean="0"/>
              <a:t>A personal credo is one which is created by the individual, and not just one accepted from other people</a:t>
            </a:r>
          </a:p>
          <a:p>
            <a:r>
              <a:rPr lang="en-US" dirty="0"/>
              <a:t>The word “credo” comes from </a:t>
            </a:r>
            <a:r>
              <a:rPr lang="en-US" dirty="0" smtClean="0"/>
              <a:t>Latin</a:t>
            </a:r>
            <a:r>
              <a:rPr lang="en-US" dirty="0"/>
              <a:t>, and literally means, “I believe.”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Personal Affirmation</a:t>
            </a:r>
            <a:endParaRPr lang="en-US" dirty="0"/>
          </a:p>
        </p:txBody>
      </p:sp>
      <p:sp>
        <p:nvSpPr>
          <p:cNvPr id="3" name="Content Placeholder 2"/>
          <p:cNvSpPr>
            <a:spLocks noGrp="1"/>
          </p:cNvSpPr>
          <p:nvPr>
            <p:ph idx="1"/>
          </p:nvPr>
        </p:nvSpPr>
        <p:spPr/>
        <p:txBody>
          <a:bodyPr>
            <a:normAutofit/>
          </a:bodyPr>
          <a:lstStyle/>
          <a:p>
            <a:pPr fontAlgn="base"/>
            <a:r>
              <a:rPr lang="en-US" dirty="0"/>
              <a:t>Many successful people use a </a:t>
            </a:r>
            <a:r>
              <a:rPr lang="en-US" dirty="0" smtClean="0"/>
              <a:t>customized </a:t>
            </a:r>
            <a:r>
              <a:rPr lang="en-US" dirty="0"/>
              <a:t>personal </a:t>
            </a:r>
            <a:r>
              <a:rPr lang="en-US" dirty="0" smtClean="0"/>
              <a:t>affirmation. </a:t>
            </a:r>
            <a:r>
              <a:rPr lang="en-US" dirty="0"/>
              <a:t>They think very seriously about the kind of person they want to be, write it down and then read it aloud at least once a day. This guides everything they do in life and moves them daily towards the life they want.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t>
            </a:r>
            <a:endParaRPr lang="en-US" dirty="0"/>
          </a:p>
        </p:txBody>
      </p:sp>
      <p:sp>
        <p:nvSpPr>
          <p:cNvPr id="3" name="Content Placeholder 2"/>
          <p:cNvSpPr>
            <a:spLocks noGrp="1"/>
          </p:cNvSpPr>
          <p:nvPr>
            <p:ph idx="1"/>
          </p:nvPr>
        </p:nvSpPr>
        <p:spPr/>
        <p:txBody>
          <a:bodyPr>
            <a:normAutofit/>
          </a:bodyPr>
          <a:lstStyle/>
          <a:p>
            <a:pPr fontAlgn="base"/>
            <a:r>
              <a:rPr lang="en-US" dirty="0" smtClean="0"/>
              <a:t>One common </a:t>
            </a:r>
            <a:r>
              <a:rPr lang="en-US" dirty="0"/>
              <a:t>source of a creed is religion. Many people have a </a:t>
            </a:r>
            <a:r>
              <a:rPr lang="en-US" dirty="0" smtClean="0"/>
              <a:t>favorite </a:t>
            </a:r>
            <a:r>
              <a:rPr lang="en-US" dirty="0"/>
              <a:t>verse in </a:t>
            </a:r>
            <a:r>
              <a:rPr lang="en-US" dirty="0" smtClean="0"/>
              <a:t>their holy book that </a:t>
            </a:r>
            <a:r>
              <a:rPr lang="en-US" dirty="0"/>
              <a:t>guides them in their daily living.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normAutofit/>
          </a:bodyPr>
          <a:lstStyle/>
          <a:p>
            <a:pPr fontAlgn="base"/>
            <a:r>
              <a:rPr lang="en-US" dirty="0" smtClean="0"/>
              <a:t>Some people use </a:t>
            </a:r>
            <a:r>
              <a:rPr lang="en-US" dirty="0"/>
              <a:t>a </a:t>
            </a:r>
            <a:r>
              <a:rPr lang="en-US" dirty="0" smtClean="0"/>
              <a:t>well-known quote, phrase from literature, poetry, or music, that they </a:t>
            </a:r>
            <a:r>
              <a:rPr lang="en-US" dirty="0" smtClean="0"/>
              <a:t>find </a:t>
            </a:r>
            <a:r>
              <a:rPr lang="en-US" dirty="0"/>
              <a:t>a powerful guide to </a:t>
            </a:r>
            <a:r>
              <a:rPr lang="en-US" dirty="0" smtClean="0"/>
              <a:t>living.  They might see </a:t>
            </a:r>
            <a:r>
              <a:rPr lang="en-US" dirty="0" smtClean="0"/>
              <a:t>a quote as their </a:t>
            </a:r>
            <a:r>
              <a:rPr lang="en-US" dirty="0" smtClean="0"/>
              <a:t>philosophy </a:t>
            </a:r>
            <a:r>
              <a:rPr lang="en-US" dirty="0"/>
              <a:t>of </a:t>
            </a:r>
            <a:r>
              <a:rPr lang="en-US" dirty="0" smtClean="0"/>
              <a:t>life and way of thinking.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Wise Words from People</a:t>
            </a:r>
            <a:endParaRPr lang="en-US" dirty="0"/>
          </a:p>
        </p:txBody>
      </p:sp>
      <p:sp>
        <p:nvSpPr>
          <p:cNvPr id="3" name="Content Placeholder 2"/>
          <p:cNvSpPr>
            <a:spLocks noGrp="1"/>
          </p:cNvSpPr>
          <p:nvPr>
            <p:ph idx="1"/>
          </p:nvPr>
        </p:nvSpPr>
        <p:spPr>
          <a:xfrm>
            <a:off x="457200" y="1600200"/>
            <a:ext cx="8229600" cy="4625609"/>
          </a:xfrm>
        </p:spPr>
        <p:txBody>
          <a:bodyPr>
            <a:normAutofit/>
          </a:bodyPr>
          <a:lstStyle/>
          <a:p>
            <a:pPr fontAlgn="base"/>
            <a:r>
              <a:rPr lang="en-US" sz="4000" dirty="0"/>
              <a:t>Sometimes the impact on us of what someone says is so profound that it can change us and the we live forever. These could be the words of a </a:t>
            </a:r>
            <a:r>
              <a:rPr lang="en-US" sz="4000" dirty="0" smtClean="0"/>
              <a:t>parent, sibling, or other family member, a friend, a mentor, a boss, a teacher, a coach, etc. </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Conviction</a:t>
            </a:r>
            <a:endParaRPr lang="en-US" dirty="0"/>
          </a:p>
        </p:txBody>
      </p:sp>
      <p:sp>
        <p:nvSpPr>
          <p:cNvPr id="3" name="Content Placeholder 2"/>
          <p:cNvSpPr>
            <a:spLocks noGrp="1"/>
          </p:cNvSpPr>
          <p:nvPr>
            <p:ph idx="1"/>
          </p:nvPr>
        </p:nvSpPr>
        <p:spPr/>
        <p:txBody>
          <a:bodyPr>
            <a:normAutofit/>
          </a:bodyPr>
          <a:lstStyle/>
          <a:p>
            <a:pPr fontAlgn="base"/>
            <a:r>
              <a:rPr lang="en-US" sz="4400" dirty="0"/>
              <a:t>Like Mother Teresa, you may have had one of those crystal clear revelations that tell you without a shadow of a doubt what you must </a:t>
            </a:r>
            <a:r>
              <a:rPr lang="en-US" sz="4400" dirty="0" smtClean="0"/>
              <a:t>do</a:t>
            </a:r>
            <a:r>
              <a:rPr lang="en-US" sz="4400" dirty="0"/>
              <a:t> </a:t>
            </a:r>
            <a:r>
              <a:rPr lang="en-US" sz="4400" dirty="0" smtClean="0"/>
              <a:t>with your life. </a:t>
            </a:r>
            <a:r>
              <a:rPr lang="en-US" sz="4400" dirty="0" smtClean="0"/>
              <a:t> </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Credo/This I Believe</a:t>
            </a:r>
            <a:endParaRPr lang="en-US" dirty="0"/>
          </a:p>
        </p:txBody>
      </p:sp>
      <p:sp>
        <p:nvSpPr>
          <p:cNvPr id="3" name="Subtitle 2"/>
          <p:cNvSpPr>
            <a:spLocks noGrp="1"/>
          </p:cNvSpPr>
          <p:nvPr>
            <p:ph idx="1"/>
          </p:nvPr>
        </p:nvSpPr>
        <p:spPr/>
        <p:txBody>
          <a:bodyPr>
            <a:noAutofit/>
          </a:bodyPr>
          <a:lstStyle/>
          <a:p>
            <a:pPr marL="118872" indent="0">
              <a:buNone/>
            </a:pPr>
            <a:r>
              <a:rPr lang="en-US" sz="3200" dirty="0" smtClean="0"/>
              <a:t>For this piece you will be focused on your beliefs about yourself, your culture, and your world. You might choose to write about one belief and how you came to have it, or you might choose to write a list essay of many beliefs.   Reading this piece should provide you with a strong sense of self and a strong sense of purpose in your life.   </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Credo/This I Believe</a:t>
            </a:r>
            <a:endParaRPr lang="en-US" dirty="0"/>
          </a:p>
        </p:txBody>
      </p:sp>
      <p:sp>
        <p:nvSpPr>
          <p:cNvPr id="3" name="Content Placeholder 2"/>
          <p:cNvSpPr>
            <a:spLocks noGrp="1"/>
          </p:cNvSpPr>
          <p:nvPr>
            <p:ph idx="1"/>
          </p:nvPr>
        </p:nvSpPr>
        <p:spPr/>
        <p:txBody>
          <a:bodyPr/>
          <a:lstStyle/>
          <a:p>
            <a:r>
              <a:rPr lang="en-US" dirty="0" smtClean="0"/>
              <a:t>Decide on your format – Credo list or expanded Belief. </a:t>
            </a:r>
          </a:p>
          <a:p>
            <a:r>
              <a:rPr lang="en-US" dirty="0" smtClean="0"/>
              <a:t>Use the examples as models – imitate what you like.</a:t>
            </a:r>
          </a:p>
          <a:p>
            <a:r>
              <a:rPr lang="en-US" dirty="0" smtClean="0"/>
              <a:t>Make sure you have a good hook! </a:t>
            </a:r>
          </a:p>
          <a:p>
            <a:r>
              <a:rPr lang="en-US" dirty="0" smtClean="0"/>
              <a:t>Explain yourself for support. </a:t>
            </a:r>
          </a:p>
          <a:p>
            <a:r>
              <a:rPr lang="en-US" dirty="0" smtClean="0"/>
              <a:t>Length should be around one page. </a:t>
            </a:r>
            <a:endParaRPr lang="en-US" dirty="0"/>
          </a:p>
        </p:txBody>
      </p:sp>
    </p:spTree>
    <p:extLst>
      <p:ext uri="{BB962C8B-B14F-4D97-AF65-F5344CB8AC3E}">
        <p14:creationId xmlns:p14="http://schemas.microsoft.com/office/powerpoint/2010/main" val="1132543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1915</TotalTime>
  <Words>429</Words>
  <Application>Microsoft Office PowerPoint</Application>
  <PresentationFormat>On-screen Show (4:3)</PresentationFormat>
  <Paragraphs>29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Corbel</vt:lpstr>
      <vt:lpstr>Wingdings</vt:lpstr>
      <vt:lpstr>Wingdings 2</vt:lpstr>
      <vt:lpstr>Wingdings 3</vt:lpstr>
      <vt:lpstr>Module</vt:lpstr>
      <vt:lpstr>Warm-Up: What do you believe? </vt:lpstr>
      <vt:lpstr>Credo Definition </vt:lpstr>
      <vt:lpstr>Personal Affirmation</vt:lpstr>
      <vt:lpstr>Religion </vt:lpstr>
      <vt:lpstr>Quote</vt:lpstr>
      <vt:lpstr>Wise Words from People</vt:lpstr>
      <vt:lpstr>Inner Conviction</vt:lpstr>
      <vt:lpstr>Personal Credo/This I Believe</vt:lpstr>
      <vt:lpstr>Personal Credo/This I Believe</vt:lpstr>
    </vt:vector>
  </TitlesOfParts>
  <Company>Deer Valley 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Credo</dc:title>
  <dc:creator>%FULLNAME%</dc:creator>
  <cp:lastModifiedBy>Alexandra Yeganegi</cp:lastModifiedBy>
  <cp:revision>13</cp:revision>
  <dcterms:created xsi:type="dcterms:W3CDTF">2013-08-21T22:11:35Z</dcterms:created>
  <dcterms:modified xsi:type="dcterms:W3CDTF">2017-01-23T15:38:24Z</dcterms:modified>
</cp:coreProperties>
</file>