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12/3/2015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12/3/2015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12/3/2015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12/3/2015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12/3/2015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12/3/2015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12/3/2015</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12/3/2015</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Journal</a:t>
            </a:r>
            <a:endParaRPr lang="en-US" dirty="0"/>
          </a:p>
        </p:txBody>
      </p:sp>
      <p:sp>
        <p:nvSpPr>
          <p:cNvPr id="5" name="Content Placeholder 4"/>
          <p:cNvSpPr>
            <a:spLocks noGrp="1"/>
          </p:cNvSpPr>
          <p:nvPr>
            <p:ph idx="1"/>
          </p:nvPr>
        </p:nvSpPr>
        <p:spPr>
          <a:xfrm>
            <a:off x="612476" y="2067011"/>
            <a:ext cx="10381248" cy="4463185"/>
          </a:xfrm>
        </p:spPr>
        <p:txBody>
          <a:bodyPr>
            <a:normAutofit/>
          </a:bodyPr>
          <a:lstStyle/>
          <a:p>
            <a:pPr marL="0" indent="0">
              <a:buNone/>
            </a:pPr>
            <a:r>
              <a:rPr lang="en-US" sz="2400" dirty="0" smtClean="0"/>
              <a:t>Imagine that five different people would each write one sentence about you:</a:t>
            </a:r>
          </a:p>
          <a:p>
            <a:pPr>
              <a:buAutoNum type="arabicParenR"/>
            </a:pPr>
            <a:r>
              <a:rPr lang="en-US" sz="2400" dirty="0" smtClean="0"/>
              <a:t>Your character</a:t>
            </a:r>
          </a:p>
          <a:p>
            <a:pPr>
              <a:buAutoNum type="arabicParenR"/>
            </a:pPr>
            <a:r>
              <a:rPr lang="en-US" sz="2400" dirty="0" smtClean="0"/>
              <a:t>Your personality</a:t>
            </a:r>
          </a:p>
          <a:p>
            <a:pPr>
              <a:buAutoNum type="arabicParenR"/>
            </a:pPr>
            <a:r>
              <a:rPr lang="en-US" sz="2400" dirty="0"/>
              <a:t>Y</a:t>
            </a:r>
            <a:r>
              <a:rPr lang="en-US" sz="2400" dirty="0" smtClean="0"/>
              <a:t>our talents</a:t>
            </a:r>
          </a:p>
          <a:p>
            <a:pPr>
              <a:buAutoNum type="arabicParenR"/>
            </a:pPr>
            <a:r>
              <a:rPr lang="en-US" sz="2400" dirty="0"/>
              <a:t>Y</a:t>
            </a:r>
            <a:r>
              <a:rPr lang="en-US" sz="2400" dirty="0" smtClean="0"/>
              <a:t>our weaknesses, and </a:t>
            </a:r>
          </a:p>
          <a:p>
            <a:pPr>
              <a:buAutoNum type="arabicParenR"/>
            </a:pPr>
            <a:r>
              <a:rPr lang="en-US" sz="2400" dirty="0"/>
              <a:t>Y</a:t>
            </a:r>
            <a:r>
              <a:rPr lang="en-US" sz="2400" dirty="0" smtClean="0"/>
              <a:t>our flaws.</a:t>
            </a:r>
          </a:p>
          <a:p>
            <a:pPr marL="0" indent="0">
              <a:buNone/>
            </a:pPr>
            <a:endParaRPr lang="en-US" sz="2400" dirty="0"/>
          </a:p>
          <a:p>
            <a:pPr marL="0" indent="0">
              <a:buNone/>
            </a:pPr>
            <a:r>
              <a:rPr lang="en-US" sz="2400" dirty="0" smtClean="0"/>
              <a:t>What would they say?  </a:t>
            </a:r>
            <a:endParaRPr lang="en-US" sz="2400" dirty="0"/>
          </a:p>
        </p:txBody>
      </p:sp>
    </p:spTree>
    <p:extLst>
      <p:ext uri="{BB962C8B-B14F-4D97-AF65-F5344CB8AC3E}">
        <p14:creationId xmlns:p14="http://schemas.microsoft.com/office/powerpoint/2010/main" val="3228804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Letter of Recommendation</a:t>
            </a:r>
            <a:endParaRPr lang="en-US" dirty="0"/>
          </a:p>
        </p:txBody>
      </p:sp>
      <p:sp>
        <p:nvSpPr>
          <p:cNvPr id="3" name="Content Placeholder 2"/>
          <p:cNvSpPr>
            <a:spLocks noGrp="1"/>
          </p:cNvSpPr>
          <p:nvPr>
            <p:ph idx="1"/>
          </p:nvPr>
        </p:nvSpPr>
        <p:spPr/>
        <p:txBody>
          <a:bodyPr>
            <a:normAutofit/>
          </a:bodyPr>
          <a:lstStyle/>
          <a:p>
            <a:pPr>
              <a:buAutoNum type="arabicParenR"/>
            </a:pPr>
            <a:r>
              <a:rPr lang="en-US" sz="3600" dirty="0" smtClean="0"/>
              <a:t>When might you need one?</a:t>
            </a:r>
          </a:p>
          <a:p>
            <a:pPr>
              <a:buAutoNum type="arabicParenR"/>
            </a:pPr>
            <a:r>
              <a:rPr lang="en-US" sz="3600" dirty="0" smtClean="0"/>
              <a:t>Who would you ask to write one for you?</a:t>
            </a:r>
          </a:p>
          <a:p>
            <a:pPr>
              <a:buAutoNum type="arabicParenR"/>
            </a:pPr>
            <a:r>
              <a:rPr lang="en-US" sz="3600" dirty="0" smtClean="0"/>
              <a:t>What would they say? </a:t>
            </a:r>
            <a:endParaRPr lang="en-US" sz="3600" dirty="0"/>
          </a:p>
        </p:txBody>
      </p:sp>
    </p:spTree>
    <p:extLst>
      <p:ext uri="{BB962C8B-B14F-4D97-AF65-F5344CB8AC3E}">
        <p14:creationId xmlns:p14="http://schemas.microsoft.com/office/powerpoint/2010/main" val="3885443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“Code of Confidence” </a:t>
            </a:r>
            <a:endParaRPr lang="en-US" dirty="0"/>
          </a:p>
        </p:txBody>
      </p:sp>
      <p:sp>
        <p:nvSpPr>
          <p:cNvPr id="3" name="Content Placeholder 2"/>
          <p:cNvSpPr>
            <a:spLocks noGrp="1"/>
          </p:cNvSpPr>
          <p:nvPr>
            <p:ph idx="1"/>
          </p:nvPr>
        </p:nvSpPr>
        <p:spPr>
          <a:xfrm>
            <a:off x="371021" y="2058385"/>
            <a:ext cx="11010977" cy="4282030"/>
          </a:xfrm>
        </p:spPr>
        <p:txBody>
          <a:bodyPr>
            <a:noAutofit/>
          </a:bodyPr>
          <a:lstStyle/>
          <a:p>
            <a:pPr marL="0" indent="0">
              <a:buNone/>
            </a:pPr>
            <a:r>
              <a:rPr lang="en-US" sz="2100" b="1" dirty="0" smtClean="0"/>
              <a:t>There are </a:t>
            </a:r>
            <a:r>
              <a:rPr lang="en-US" sz="2100" b="1" dirty="0"/>
              <a:t>four levels of confidence </a:t>
            </a:r>
            <a:r>
              <a:rPr lang="en-US" sz="2100" b="1" dirty="0" smtClean="0"/>
              <a:t>for recommendation writers:</a:t>
            </a:r>
          </a:p>
          <a:p>
            <a:pPr marL="0" indent="0">
              <a:buNone/>
            </a:pPr>
            <a:r>
              <a:rPr lang="en-US" sz="2100" b="1" dirty="0" smtClean="0"/>
              <a:t>1) strongly </a:t>
            </a:r>
            <a:r>
              <a:rPr lang="en-US" sz="2100" b="1" dirty="0"/>
              <a:t>recommend (writer is very confident of the applicant’s </a:t>
            </a:r>
            <a:r>
              <a:rPr lang="en-US" sz="2100" b="1" dirty="0" smtClean="0"/>
              <a:t>ability)</a:t>
            </a:r>
          </a:p>
          <a:p>
            <a:pPr marL="0" indent="0">
              <a:buNone/>
            </a:pPr>
            <a:r>
              <a:rPr lang="en-US" sz="2100" b="1" dirty="0" smtClean="0"/>
              <a:t>2) recommend </a:t>
            </a:r>
            <a:r>
              <a:rPr lang="en-US" sz="2100" b="1" dirty="0"/>
              <a:t>(writer is </a:t>
            </a:r>
            <a:r>
              <a:rPr lang="en-US" sz="2100" b="1" dirty="0" smtClean="0"/>
              <a:t>confident)</a:t>
            </a:r>
          </a:p>
          <a:p>
            <a:pPr marL="0" indent="0">
              <a:buNone/>
            </a:pPr>
            <a:r>
              <a:rPr lang="en-US" sz="2100" b="1" dirty="0" smtClean="0"/>
              <a:t>3) recommend </a:t>
            </a:r>
            <a:r>
              <a:rPr lang="en-US" sz="2100" b="1" dirty="0"/>
              <a:t>with reservations (writer is somewhat </a:t>
            </a:r>
            <a:r>
              <a:rPr lang="en-US" sz="2100" b="1" dirty="0" smtClean="0"/>
              <a:t>confident</a:t>
            </a:r>
            <a:r>
              <a:rPr lang="en-US" sz="2100" b="1" dirty="0"/>
              <a:t> </a:t>
            </a:r>
            <a:r>
              <a:rPr lang="en-US" sz="2100" b="1" dirty="0" smtClean="0"/>
              <a:t>but has concerns)</a:t>
            </a:r>
          </a:p>
          <a:p>
            <a:pPr marL="0" indent="0">
              <a:buNone/>
            </a:pPr>
            <a:r>
              <a:rPr lang="en-US" sz="2100" b="1" dirty="0" smtClean="0"/>
              <a:t>4) do </a:t>
            </a:r>
            <a:r>
              <a:rPr lang="en-US" sz="2100" b="1" dirty="0"/>
              <a:t>not recommend (writer does not believe in applicant’s ability to succeed</a:t>
            </a:r>
            <a:r>
              <a:rPr lang="en-US" sz="2100" b="1" dirty="0" smtClean="0"/>
              <a:t>).</a:t>
            </a:r>
          </a:p>
          <a:p>
            <a:pPr>
              <a:buFont typeface="Courier New" panose="02070309020205020404" pitchFamily="49" charset="0"/>
              <a:buChar char="o"/>
            </a:pPr>
            <a:endParaRPr lang="en-US" sz="2100" dirty="0"/>
          </a:p>
          <a:p>
            <a:pPr marL="0" indent="0">
              <a:buNone/>
            </a:pPr>
            <a:r>
              <a:rPr lang="en-US" sz="2100" dirty="0" smtClean="0"/>
              <a:t>Letter </a:t>
            </a:r>
            <a:r>
              <a:rPr lang="en-US" sz="2100" dirty="0"/>
              <a:t>writers use these phrases at the beginning or end of the letter to express their professional evaluation.  Applicants should not ask writers who cannot support them at the first two levels of confidence to write letters on their behalf. </a:t>
            </a:r>
          </a:p>
        </p:txBody>
      </p:sp>
    </p:spTree>
    <p:extLst>
      <p:ext uri="{BB962C8B-B14F-4D97-AF65-F5344CB8AC3E}">
        <p14:creationId xmlns:p14="http://schemas.microsoft.com/office/powerpoint/2010/main" val="2600199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How to Request a Letter of Recommendation</a:t>
            </a:r>
            <a:endParaRPr lang="en-US" sz="3600" dirty="0"/>
          </a:p>
        </p:txBody>
      </p:sp>
      <p:sp>
        <p:nvSpPr>
          <p:cNvPr id="3" name="Content Placeholder 2"/>
          <p:cNvSpPr>
            <a:spLocks noGrp="1"/>
          </p:cNvSpPr>
          <p:nvPr>
            <p:ph idx="1"/>
          </p:nvPr>
        </p:nvSpPr>
        <p:spPr>
          <a:xfrm>
            <a:off x="818712" y="2222287"/>
            <a:ext cx="10554574" cy="4247524"/>
          </a:xfrm>
        </p:spPr>
        <p:txBody>
          <a:bodyPr>
            <a:normAutofit/>
          </a:bodyPr>
          <a:lstStyle/>
          <a:p>
            <a:r>
              <a:rPr lang="en-US" sz="2800" dirty="0" smtClean="0"/>
              <a:t>Ask in person and/or send a formal email as a request.  </a:t>
            </a:r>
          </a:p>
          <a:p>
            <a:r>
              <a:rPr lang="en-US" sz="2800" dirty="0" smtClean="0"/>
              <a:t>Make sure you address the reasons why you are asking your recommender.  </a:t>
            </a:r>
          </a:p>
          <a:p>
            <a:r>
              <a:rPr lang="en-US" sz="2800" dirty="0" smtClean="0"/>
              <a:t>Provide the recommender with your resume or some type of questionnaire (like the one we will work on today). </a:t>
            </a:r>
          </a:p>
          <a:p>
            <a:r>
              <a:rPr lang="en-US" sz="2800" dirty="0" smtClean="0"/>
              <a:t>Give the recommender as much detail as you can about the job, college, or opportunity they are recommending you for.  It helps to know specifics!</a:t>
            </a:r>
            <a:endParaRPr lang="en-US" sz="2800" dirty="0"/>
          </a:p>
        </p:txBody>
      </p:sp>
    </p:spTree>
    <p:extLst>
      <p:ext uri="{BB962C8B-B14F-4D97-AF65-F5344CB8AC3E}">
        <p14:creationId xmlns:p14="http://schemas.microsoft.com/office/powerpoint/2010/main" val="1705384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712" y="1439225"/>
            <a:ext cx="10571998" cy="970450"/>
          </a:xfrm>
        </p:spPr>
        <p:txBody>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What makes</a:t>
            </a:r>
            <a:br>
              <a:rPr lang="en-US" dirty="0" smtClean="0"/>
            </a:br>
            <a:r>
              <a:rPr lang="en-US" dirty="0" smtClean="0"/>
              <a:t>a </a:t>
            </a:r>
            <a:r>
              <a:rPr lang="en-US" dirty="0"/>
              <a:t>letter of recommendation successful?</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A </a:t>
            </a:r>
            <a:r>
              <a:rPr lang="en-US" sz="2800" dirty="0"/>
              <a:t>letter of recommendation succeeds on the same merits as any forms of </a:t>
            </a:r>
            <a:r>
              <a:rPr lang="en-US" sz="2800" b="1" dirty="0"/>
              <a:t>persuasive writing</a:t>
            </a:r>
            <a:r>
              <a:rPr lang="en-US" sz="2800" dirty="0"/>
              <a:t>: good control of vocabulary, solid essay structure, appropriate content, and </a:t>
            </a:r>
            <a:r>
              <a:rPr lang="en-US" sz="2800" dirty="0" smtClean="0"/>
              <a:t>details, details, </a:t>
            </a:r>
            <a:r>
              <a:rPr lang="en-US" sz="2800" dirty="0"/>
              <a:t>details. </a:t>
            </a:r>
          </a:p>
        </p:txBody>
      </p:sp>
    </p:spTree>
    <p:extLst>
      <p:ext uri="{BB962C8B-B14F-4D97-AF65-F5344CB8AC3E}">
        <p14:creationId xmlns:p14="http://schemas.microsoft.com/office/powerpoint/2010/main" val="4115692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Format/Organization</a:t>
            </a:r>
            <a:endParaRPr lang="en-US" dirty="0"/>
          </a:p>
        </p:txBody>
      </p:sp>
      <p:sp>
        <p:nvSpPr>
          <p:cNvPr id="3" name="Content Placeholder 2"/>
          <p:cNvSpPr>
            <a:spLocks noGrp="1"/>
          </p:cNvSpPr>
          <p:nvPr>
            <p:ph idx="1"/>
          </p:nvPr>
        </p:nvSpPr>
        <p:spPr>
          <a:xfrm>
            <a:off x="723822" y="2187781"/>
            <a:ext cx="10554574" cy="4299283"/>
          </a:xfrm>
        </p:spPr>
        <p:txBody>
          <a:bodyPr/>
          <a:lstStyle/>
          <a:p>
            <a:pPr lvl="0"/>
            <a:r>
              <a:rPr lang="en-US" dirty="0"/>
              <a:t>1</a:t>
            </a:r>
            <a:r>
              <a:rPr lang="en-US" baseline="30000" dirty="0"/>
              <a:t>st</a:t>
            </a:r>
            <a:r>
              <a:rPr lang="en-US" dirty="0"/>
              <a:t> paragraph – state how long writer has known applicant, in what context (employer, instructor, supervisor, </a:t>
            </a:r>
            <a:r>
              <a:rPr lang="en-US" dirty="0" err="1"/>
              <a:t>etc</a:t>
            </a:r>
            <a:r>
              <a:rPr lang="en-US" dirty="0"/>
              <a:t>), and general “thesis” statement regarding applicant’s abilities/suitability for position</a:t>
            </a:r>
          </a:p>
          <a:p>
            <a:pPr lvl="0"/>
            <a:r>
              <a:rPr lang="en-US" dirty="0"/>
              <a:t>Body Paragraphs – should have 2-3 well explained examples or qualities – each example or quality should have its own paragraph – must include not only details, but interpretation (i.e., what should the reader learn about the applicant from the example and why does it matter for the position?)</a:t>
            </a:r>
          </a:p>
          <a:p>
            <a:pPr lvl="0"/>
            <a:r>
              <a:rPr lang="en-US" dirty="0"/>
              <a:t>Conclusion – may begin with brief additional info (good place for “non-essentials” such as personality traits), then states EXPLICITLY level of recommendation (strongly/highly [my strongest/highest], recommend, recommend with reservations [must provide explanation], do not recommend [must provide explanation]) with farewell close and contact info</a:t>
            </a:r>
          </a:p>
          <a:p>
            <a:endParaRPr lang="en-US" dirty="0"/>
          </a:p>
        </p:txBody>
      </p:sp>
    </p:spTree>
    <p:extLst>
      <p:ext uri="{BB962C8B-B14F-4D97-AF65-F5344CB8AC3E}">
        <p14:creationId xmlns:p14="http://schemas.microsoft.com/office/powerpoint/2010/main" val="2508364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noAutofit/>
          </a:bodyPr>
          <a:lstStyle/>
          <a:p>
            <a:pPr>
              <a:buAutoNum type="arabicParenR"/>
            </a:pPr>
            <a:r>
              <a:rPr lang="en-US" sz="2400" dirty="0" smtClean="0"/>
              <a:t>Complete the questions for a recommendation request (many teachers will ask you to complete something like this).   For today, it is a good step to think about what someone might be able to write about you.</a:t>
            </a:r>
          </a:p>
          <a:p>
            <a:pPr>
              <a:buAutoNum type="arabicParenR"/>
            </a:pPr>
            <a:endParaRPr lang="en-US" sz="2400" dirty="0"/>
          </a:p>
          <a:p>
            <a:pPr>
              <a:buAutoNum type="arabicParenR"/>
            </a:pPr>
            <a:r>
              <a:rPr lang="en-US" sz="2400" dirty="0" smtClean="0"/>
              <a:t>Write your own letter of recommendation (you can make it something currently useful for you, or imagine that you are applying to a specific job, college, or some other opportunity such as a scholarship, summer program, or internship. </a:t>
            </a:r>
            <a:endParaRPr lang="en-US" sz="2400" dirty="0"/>
          </a:p>
        </p:txBody>
      </p:sp>
    </p:spTree>
    <p:extLst>
      <p:ext uri="{BB962C8B-B14F-4D97-AF65-F5344CB8AC3E}">
        <p14:creationId xmlns:p14="http://schemas.microsoft.com/office/powerpoint/2010/main" val="1994291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Quotable</Template>
  <TotalTime>23</TotalTime>
  <Words>507</Words>
  <Application>Microsoft Office PowerPoint</Application>
  <PresentationFormat>Widescreen</PresentationFormat>
  <Paragraphs>36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Century Gothic</vt:lpstr>
      <vt:lpstr>Courier New</vt:lpstr>
      <vt:lpstr>Wingdings 2</vt:lpstr>
      <vt:lpstr>Quotable</vt:lpstr>
      <vt:lpstr>Journal</vt:lpstr>
      <vt:lpstr>Letter of Recommendation</vt:lpstr>
      <vt:lpstr> “Code of Confidence” </vt:lpstr>
      <vt:lpstr>How to Request a Letter of Recommendation</vt:lpstr>
      <vt:lpstr>     What makes a letter of recommendation successful? </vt:lpstr>
      <vt:lpstr>Format/Organization</vt:lpstr>
      <vt:lpstr>Assignment</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Journal</dc:title>
  <dc:creator>Alexandra Yeganegi</dc:creator>
  <cp:lastModifiedBy>Alexandra Yeganegi</cp:lastModifiedBy>
  <cp:revision>3</cp:revision>
  <dcterms:created xsi:type="dcterms:W3CDTF">2015-12-03T19:52:01Z</dcterms:created>
  <dcterms:modified xsi:type="dcterms:W3CDTF">2015-12-03T20:15:57Z</dcterms:modified>
</cp:coreProperties>
</file>