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B5A537-732E-4E96-AE79-C6B7A8484F53}"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1B054-50E6-4F5C-AD76-63DDE255D9D7}" type="slidenum">
              <a:rPr lang="en-US" smtClean="0"/>
              <a:t>‹#›</a:t>
            </a:fld>
            <a:endParaRPr lang="en-US"/>
          </a:p>
        </p:txBody>
      </p:sp>
    </p:spTree>
    <p:extLst>
      <p:ext uri="{BB962C8B-B14F-4D97-AF65-F5344CB8AC3E}">
        <p14:creationId xmlns:p14="http://schemas.microsoft.com/office/powerpoint/2010/main" val="4284406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669D58-8BEB-43E9-8E6F-DFF65E2B187A}" type="slidenum">
              <a:rPr lang="en-US" altLang="en-US"/>
              <a:pPr/>
              <a:t>11</a:t>
            </a:fld>
            <a:endParaRPr lang="en-US" altLang="en-US"/>
          </a:p>
        </p:txBody>
      </p:sp>
      <p:sp>
        <p:nvSpPr>
          <p:cNvPr id="45059"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Example:  </a:t>
            </a:r>
            <a:r>
              <a:rPr lang="en-US" altLang="en-US" smtClean="0"/>
              <a:t>A management student, Terry, took the courses listed above in red to supplement his management degree.  He would like to work in sales, and listing these classes helps Terry to support his claim that he has strong communication skills. </a:t>
            </a:r>
          </a:p>
        </p:txBody>
      </p:sp>
    </p:spTree>
    <p:extLst>
      <p:ext uri="{BB962C8B-B14F-4D97-AF65-F5344CB8AC3E}">
        <p14:creationId xmlns:p14="http://schemas.microsoft.com/office/powerpoint/2010/main" val="231680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780E48-AE12-4557-B5EC-E2F308D39D17}" type="slidenum">
              <a:rPr lang="en-US" altLang="en-US"/>
              <a:pPr/>
              <a:t>13</a:t>
            </a:fld>
            <a:endParaRPr lang="en-US" altLang="en-US"/>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Key Concept:  </a:t>
            </a:r>
            <a:r>
              <a:rPr lang="en-US" altLang="en-US" smtClean="0"/>
              <a:t>Like the activities and honors section of the resume, this section should be included only if the applicant has some significant skill in addition to those expected of the profession.  If an applicant has a special skill, they can use this section to stand out from other applicants.  Applicants should not include skills that are required or expected for applicants to have.</a:t>
            </a:r>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286087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1066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2362200"/>
            <a:ext cx="523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654800" y="2362200"/>
            <a:ext cx="5232400" cy="3733800"/>
          </a:xfrm>
        </p:spPr>
        <p:txBody>
          <a:bodyPr>
            <a:normAutofit/>
          </a:bodyPr>
          <a:lstStyle/>
          <a:p>
            <a:pPr lvl="0"/>
            <a:endParaRPr lang="en-US" noProof="0" smtClean="0"/>
          </a:p>
        </p:txBody>
      </p:sp>
    </p:spTree>
    <p:extLst>
      <p:ext uri="{BB962C8B-B14F-4D97-AF65-F5344CB8AC3E}">
        <p14:creationId xmlns:p14="http://schemas.microsoft.com/office/powerpoint/2010/main" val="393506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12/3/2015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12/3/2015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66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 </a:t>
            </a:r>
            <a:endParaRPr lang="en-US" dirty="0"/>
          </a:p>
        </p:txBody>
      </p:sp>
      <p:sp>
        <p:nvSpPr>
          <p:cNvPr id="5" name="Content Placeholder 4"/>
          <p:cNvSpPr>
            <a:spLocks noGrp="1"/>
          </p:cNvSpPr>
          <p:nvPr>
            <p:ph idx="1"/>
          </p:nvPr>
        </p:nvSpPr>
        <p:spPr/>
        <p:txBody>
          <a:bodyPr>
            <a:normAutofit/>
          </a:bodyPr>
          <a:lstStyle/>
          <a:p>
            <a:pPr marL="0" indent="0">
              <a:buNone/>
            </a:pPr>
            <a:r>
              <a:rPr lang="en-US" sz="4400" dirty="0" smtClean="0"/>
              <a:t>What career are you interested in pursuing, and why?  List five steps that you will need to take in order to achieve this goal. </a:t>
            </a:r>
            <a:endParaRPr lang="en-US" sz="4400" dirty="0"/>
          </a:p>
        </p:txBody>
      </p:sp>
    </p:spTree>
    <p:extLst>
      <p:ext uri="{BB962C8B-B14F-4D97-AF65-F5344CB8AC3E}">
        <p14:creationId xmlns:p14="http://schemas.microsoft.com/office/powerpoint/2010/main" val="36999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057400" y="685800"/>
            <a:ext cx="8229600" cy="1066800"/>
          </a:xfrm>
        </p:spPr>
        <p:txBody>
          <a:bodyPr/>
          <a:lstStyle/>
          <a:p>
            <a:pPr eaLnBrk="1" hangingPunct="1"/>
            <a:r>
              <a:rPr lang="en-US" altLang="en-US" smtClean="0"/>
              <a:t>Education</a:t>
            </a:r>
          </a:p>
        </p:txBody>
      </p:sp>
      <p:sp>
        <p:nvSpPr>
          <p:cNvPr id="16387" name="Rectangle 3"/>
          <p:cNvSpPr>
            <a:spLocks noGrp="1" noChangeArrowheads="1"/>
          </p:cNvSpPr>
          <p:nvPr>
            <p:ph idx="1"/>
          </p:nvPr>
        </p:nvSpPr>
        <p:spPr>
          <a:xfrm>
            <a:off x="1204823" y="2238555"/>
            <a:ext cx="7010400" cy="4267200"/>
          </a:xfrm>
        </p:spPr>
        <p:txBody>
          <a:bodyPr>
            <a:normAutofit/>
          </a:bodyPr>
          <a:lstStyle/>
          <a:p>
            <a:pPr marL="365760" indent="-256032">
              <a:lnSpc>
                <a:spcPct val="150000"/>
              </a:lnSpc>
              <a:spcAft>
                <a:spcPts val="0"/>
              </a:spcAft>
              <a:buClr>
                <a:schemeClr val="accent3"/>
              </a:buClr>
              <a:buFont typeface="Georgia"/>
              <a:buChar char="•"/>
              <a:defRPr/>
            </a:pPr>
            <a:r>
              <a:rPr lang="en-US" sz="2400" dirty="0" smtClean="0"/>
              <a:t>Name and location of the school</a:t>
            </a:r>
          </a:p>
          <a:p>
            <a:pPr marL="365760" indent="-256032">
              <a:lnSpc>
                <a:spcPct val="150000"/>
              </a:lnSpc>
              <a:spcAft>
                <a:spcPts val="0"/>
              </a:spcAft>
              <a:buClr>
                <a:schemeClr val="accent3"/>
              </a:buClr>
              <a:buFont typeface="Georgia"/>
              <a:buChar char="•"/>
              <a:defRPr/>
            </a:pPr>
            <a:r>
              <a:rPr lang="en-US" sz="2400" dirty="0" smtClean="0"/>
              <a:t>Major, minor and area of concentration</a:t>
            </a:r>
          </a:p>
          <a:p>
            <a:pPr marL="365760" indent="-256032">
              <a:lnSpc>
                <a:spcPct val="150000"/>
              </a:lnSpc>
              <a:spcAft>
                <a:spcPts val="0"/>
              </a:spcAft>
              <a:buClr>
                <a:schemeClr val="accent3"/>
              </a:buClr>
              <a:buFont typeface="Georgia"/>
              <a:buChar char="•"/>
              <a:defRPr/>
            </a:pPr>
            <a:r>
              <a:rPr lang="en-US" sz="2400" dirty="0" smtClean="0"/>
              <a:t>Graduation or anticipated graduation date</a:t>
            </a:r>
          </a:p>
          <a:p>
            <a:pPr marL="365760" indent="-256032">
              <a:lnSpc>
                <a:spcPct val="150000"/>
              </a:lnSpc>
              <a:spcAft>
                <a:spcPts val="0"/>
              </a:spcAft>
              <a:buClr>
                <a:schemeClr val="accent3"/>
              </a:buClr>
              <a:buFont typeface="Georgia"/>
              <a:buChar char="•"/>
              <a:defRPr/>
            </a:pPr>
            <a:r>
              <a:rPr lang="en-US" sz="2400" dirty="0" smtClean="0"/>
              <a:t>GPA – if 3.2 or higher</a:t>
            </a:r>
          </a:p>
          <a:p>
            <a:pPr marL="365760" indent="-256032">
              <a:lnSpc>
                <a:spcPct val="150000"/>
              </a:lnSpc>
              <a:spcAft>
                <a:spcPts val="0"/>
              </a:spcAft>
              <a:buClr>
                <a:schemeClr val="accent3"/>
              </a:buClr>
              <a:buFont typeface="Georgia"/>
              <a:buChar char="•"/>
              <a:defRPr/>
            </a:pPr>
            <a:r>
              <a:rPr lang="en-US" sz="2400" dirty="0" smtClean="0"/>
              <a:t>Relevant Coursework- See next slide for more information</a:t>
            </a:r>
          </a:p>
        </p:txBody>
      </p:sp>
    </p:spTree>
    <p:extLst>
      <p:ext uri="{BB962C8B-B14F-4D97-AF65-F5344CB8AC3E}">
        <p14:creationId xmlns:p14="http://schemas.microsoft.com/office/powerpoint/2010/main" val="2772343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773502" y="700177"/>
            <a:ext cx="8229600" cy="1066800"/>
          </a:xfrm>
        </p:spPr>
        <p:txBody>
          <a:bodyPr/>
          <a:lstStyle/>
          <a:p>
            <a:pPr eaLnBrk="1" hangingPunct="1"/>
            <a:r>
              <a:rPr lang="en-US" altLang="en-US" dirty="0" smtClean="0"/>
              <a:t>Education- Relevant Courses</a:t>
            </a:r>
          </a:p>
        </p:txBody>
      </p:sp>
      <p:sp>
        <p:nvSpPr>
          <p:cNvPr id="31747" name="Rectangle 1027"/>
          <p:cNvSpPr>
            <a:spLocks noGrp="1" noChangeArrowheads="1"/>
          </p:cNvSpPr>
          <p:nvPr>
            <p:ph sz="half" idx="1"/>
          </p:nvPr>
        </p:nvSpPr>
        <p:spPr>
          <a:xfrm>
            <a:off x="458637" y="2266741"/>
            <a:ext cx="10574548" cy="4525962"/>
          </a:xfrm>
        </p:spPr>
        <p:txBody>
          <a:bodyPr>
            <a:normAutofit/>
          </a:bodyPr>
          <a:lstStyle/>
          <a:p>
            <a:pPr>
              <a:spcAft>
                <a:spcPts val="1200"/>
              </a:spcAft>
            </a:pPr>
            <a:r>
              <a:rPr lang="en-US" altLang="en-US" sz="2800" dirty="0"/>
              <a:t>List relevant courses that:</a:t>
            </a:r>
          </a:p>
          <a:p>
            <a:pPr lvl="1">
              <a:spcAft>
                <a:spcPts val="1200"/>
              </a:spcAft>
            </a:pPr>
            <a:r>
              <a:rPr lang="en-US" altLang="en-US" sz="2400" dirty="0"/>
              <a:t>Help you stand out from the crowd</a:t>
            </a:r>
          </a:p>
          <a:p>
            <a:pPr lvl="1" eaLnBrk="1" hangingPunct="1"/>
            <a:r>
              <a:rPr lang="en-US" altLang="en-US" sz="2400" dirty="0"/>
              <a:t>Have provided you with specific skills or knowledge </a:t>
            </a:r>
            <a:endParaRPr lang="en-US" altLang="en-US" sz="2400" dirty="0" smtClean="0"/>
          </a:p>
          <a:p>
            <a:pPr lvl="1"/>
            <a:r>
              <a:rPr lang="en-US" altLang="en-US" sz="2400" dirty="0"/>
              <a:t>Do not include courses that are part of a required curriculum- Ex. English</a:t>
            </a:r>
          </a:p>
          <a:p>
            <a:pPr lvl="1"/>
            <a:r>
              <a:rPr lang="en-US" altLang="en-US" sz="2400" dirty="0"/>
              <a:t>Include courses that are at an advanced level if they are relevant to the position- </a:t>
            </a:r>
            <a:r>
              <a:rPr lang="en-US" altLang="en-US" sz="2400" dirty="0" err="1"/>
              <a:t>eg</a:t>
            </a:r>
            <a:r>
              <a:rPr lang="en-US" altLang="en-US" sz="2400" dirty="0"/>
              <a:t>. Biology, Calculus</a:t>
            </a:r>
          </a:p>
          <a:p>
            <a:pPr lvl="1" eaLnBrk="1" hangingPunct="1"/>
            <a:endParaRPr lang="en-US" altLang="en-US" sz="2400" dirty="0"/>
          </a:p>
          <a:p>
            <a:pPr eaLnBrk="1" hangingPunct="1">
              <a:buFont typeface="Georgia" panose="02040502050405020303" pitchFamily="18" charset="0"/>
              <a:buNone/>
            </a:pPr>
            <a:endParaRPr lang="en-US" altLang="en-US" dirty="0" smtClean="0"/>
          </a:p>
        </p:txBody>
      </p:sp>
    </p:spTree>
    <p:extLst>
      <p:ext uri="{BB962C8B-B14F-4D97-AF65-F5344CB8AC3E}">
        <p14:creationId xmlns:p14="http://schemas.microsoft.com/office/powerpoint/2010/main" val="2737355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06570" y="588034"/>
            <a:ext cx="8229600" cy="1066800"/>
          </a:xfrm>
        </p:spPr>
        <p:txBody>
          <a:bodyPr/>
          <a:lstStyle/>
          <a:p>
            <a:pPr eaLnBrk="1" hangingPunct="1"/>
            <a:r>
              <a:rPr lang="en-US" altLang="en-US" dirty="0" smtClean="0"/>
              <a:t>Experience </a:t>
            </a:r>
          </a:p>
        </p:txBody>
      </p:sp>
      <p:sp>
        <p:nvSpPr>
          <p:cNvPr id="32771" name="Rectangle 3"/>
          <p:cNvSpPr>
            <a:spLocks noGrp="1" noChangeArrowheads="1"/>
          </p:cNvSpPr>
          <p:nvPr>
            <p:ph idx="1"/>
          </p:nvPr>
        </p:nvSpPr>
        <p:spPr>
          <a:xfrm>
            <a:off x="566468" y="2406770"/>
            <a:ext cx="8229600" cy="4324350"/>
          </a:xfrm>
        </p:spPr>
        <p:txBody>
          <a:bodyPr/>
          <a:lstStyle/>
          <a:p>
            <a:pPr>
              <a:spcAft>
                <a:spcPts val="1200"/>
              </a:spcAft>
            </a:pPr>
            <a:r>
              <a:rPr lang="en-US" altLang="en-US" sz="3200" dirty="0" smtClean="0"/>
              <a:t>Remember – Experience can be:</a:t>
            </a:r>
          </a:p>
          <a:p>
            <a:pPr lvl="1">
              <a:spcAft>
                <a:spcPts val="1200"/>
              </a:spcAft>
            </a:pPr>
            <a:r>
              <a:rPr lang="en-US" altLang="en-US" sz="2800" dirty="0" smtClean="0"/>
              <a:t>Paid part-time/full-time positions</a:t>
            </a:r>
          </a:p>
          <a:p>
            <a:pPr lvl="1">
              <a:spcAft>
                <a:spcPts val="1200"/>
              </a:spcAft>
            </a:pPr>
            <a:r>
              <a:rPr lang="en-US" altLang="en-US" sz="2800" dirty="0" smtClean="0"/>
              <a:t>Internships</a:t>
            </a:r>
          </a:p>
          <a:p>
            <a:pPr lvl="1">
              <a:spcAft>
                <a:spcPts val="1200"/>
              </a:spcAft>
            </a:pPr>
            <a:r>
              <a:rPr lang="en-US" altLang="en-US" sz="2800" dirty="0" smtClean="0"/>
              <a:t>Volunteer work/ Community Service</a:t>
            </a:r>
          </a:p>
          <a:p>
            <a:pPr lvl="1">
              <a:spcAft>
                <a:spcPts val="1200"/>
              </a:spcAft>
            </a:pPr>
            <a:r>
              <a:rPr lang="en-US" altLang="en-US" sz="2800" dirty="0" smtClean="0"/>
              <a:t>Club/campus group involvement</a:t>
            </a:r>
          </a:p>
          <a:p>
            <a:pPr lvl="1" eaLnBrk="1" hangingPunct="1"/>
            <a:r>
              <a:rPr lang="en-US" altLang="en-US" sz="2800" dirty="0" smtClean="0"/>
              <a:t>Summer Jobs</a:t>
            </a:r>
          </a:p>
          <a:p>
            <a:pPr lvl="1" eaLnBrk="1" hangingPunct="1">
              <a:buFont typeface="Wingdings" panose="05000000000000000000" pitchFamily="2" charset="2"/>
              <a:buNone/>
            </a:pPr>
            <a:endParaRPr lang="en-US" altLang="en-US" dirty="0" smtClean="0"/>
          </a:p>
          <a:p>
            <a:pPr lvl="1" eaLnBrk="1" hangingPunct="1"/>
            <a:endParaRPr lang="en-US" altLang="en-US" dirty="0" smtClean="0"/>
          </a:p>
        </p:txBody>
      </p:sp>
      <p:sp>
        <p:nvSpPr>
          <p:cNvPr id="3277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DC47A9-D810-43B8-975B-85E7E69FBA77}" type="slidenum">
              <a:rPr lang="en-US" altLang="en-US">
                <a:solidFill>
                  <a:srgbClr val="FFFFFF"/>
                </a:solidFill>
              </a:rPr>
              <a:pPr eaLnBrk="1" hangingPunct="1"/>
              <a:t>12</a:t>
            </a:fld>
            <a:endParaRPr lang="en-US" altLang="en-US">
              <a:solidFill>
                <a:srgbClr val="FFFFFF"/>
              </a:solidFill>
            </a:endParaRPr>
          </a:p>
        </p:txBody>
      </p:sp>
    </p:spTree>
    <p:extLst>
      <p:ext uri="{BB962C8B-B14F-4D97-AF65-F5344CB8AC3E}">
        <p14:creationId xmlns:p14="http://schemas.microsoft.com/office/powerpoint/2010/main" val="376087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title"/>
          </p:nvPr>
        </p:nvSpPr>
        <p:spPr/>
        <p:txBody>
          <a:bodyPr/>
          <a:lstStyle/>
          <a:p>
            <a:pPr eaLnBrk="1" hangingPunct="1"/>
            <a:r>
              <a:rPr lang="en-US" altLang="en-US" dirty="0" smtClean="0"/>
              <a:t>Specialized Skills</a:t>
            </a:r>
          </a:p>
        </p:txBody>
      </p:sp>
      <p:sp>
        <p:nvSpPr>
          <p:cNvPr id="21507" name="Rectangle 6"/>
          <p:cNvSpPr>
            <a:spLocks noGrp="1" noChangeArrowheads="1"/>
          </p:cNvSpPr>
          <p:nvPr>
            <p:ph idx="1"/>
          </p:nvPr>
        </p:nvSpPr>
        <p:spPr/>
        <p:txBody>
          <a:bodyPr>
            <a:normAutofit/>
          </a:bodyPr>
          <a:lstStyle/>
          <a:p>
            <a:pPr marL="365760" indent="-256032">
              <a:lnSpc>
                <a:spcPct val="90000"/>
              </a:lnSpc>
              <a:spcAft>
                <a:spcPts val="0"/>
              </a:spcAft>
              <a:buClr>
                <a:schemeClr val="accent3"/>
              </a:buClr>
              <a:buFont typeface="Georgia"/>
              <a:buChar char="•"/>
              <a:defRPr/>
            </a:pPr>
            <a:r>
              <a:rPr lang="en-US" altLang="en-US" sz="2200" dirty="0"/>
              <a:t>Include skills that make you unique, such as computer skills, foreign language skills, or military service.</a:t>
            </a:r>
          </a:p>
          <a:p>
            <a:pPr marL="365760" indent="-256032">
              <a:lnSpc>
                <a:spcPct val="90000"/>
              </a:lnSpc>
              <a:spcAft>
                <a:spcPts val="0"/>
              </a:spcAft>
              <a:buClr>
                <a:schemeClr val="accent3"/>
              </a:buClr>
              <a:buNone/>
              <a:defRPr/>
            </a:pPr>
            <a:endParaRPr lang="en-US" altLang="en-US" sz="2200" dirty="0"/>
          </a:p>
          <a:p>
            <a:pPr marL="365760" indent="-256032">
              <a:lnSpc>
                <a:spcPct val="90000"/>
              </a:lnSpc>
              <a:spcAft>
                <a:spcPts val="0"/>
              </a:spcAft>
              <a:buClr>
                <a:schemeClr val="accent3"/>
              </a:buClr>
              <a:buFont typeface="Georgia"/>
              <a:buChar char="•"/>
              <a:defRPr/>
            </a:pPr>
            <a:r>
              <a:rPr lang="en-US" altLang="en-US" sz="2200" dirty="0"/>
              <a:t>Be specific in describing your special skills; name computer programs you know, how long you studied a foreign language, or your dates of military service.</a:t>
            </a:r>
          </a:p>
          <a:p>
            <a:pPr marL="365760" indent="-256032">
              <a:lnSpc>
                <a:spcPct val="90000"/>
              </a:lnSpc>
              <a:spcAft>
                <a:spcPts val="0"/>
              </a:spcAft>
              <a:buClr>
                <a:schemeClr val="accent3"/>
              </a:buClr>
              <a:buNone/>
              <a:defRPr/>
            </a:pPr>
            <a:endParaRPr lang="en-US" altLang="en-US" sz="2200" dirty="0"/>
          </a:p>
          <a:p>
            <a:pPr marL="365760" indent="-256032">
              <a:lnSpc>
                <a:spcPct val="90000"/>
              </a:lnSpc>
              <a:spcAft>
                <a:spcPts val="0"/>
              </a:spcAft>
              <a:buClr>
                <a:schemeClr val="accent3"/>
              </a:buClr>
              <a:buNone/>
              <a:defRPr/>
            </a:pPr>
            <a:endParaRPr lang="en-US" altLang="en-US" sz="2200" dirty="0"/>
          </a:p>
          <a:p>
            <a:pPr marL="365760" indent="-256032">
              <a:lnSpc>
                <a:spcPct val="90000"/>
              </a:lnSpc>
              <a:spcAft>
                <a:spcPts val="0"/>
              </a:spcAft>
              <a:buClr>
                <a:schemeClr val="accent3"/>
              </a:buClr>
              <a:buFont typeface="Georgia"/>
              <a:buChar char="•"/>
              <a:defRPr/>
            </a:pPr>
            <a:endParaRPr lang="en-US" altLang="en-US" sz="2000" dirty="0"/>
          </a:p>
        </p:txBody>
      </p:sp>
      <p:pic>
        <p:nvPicPr>
          <p:cNvPr id="34820" name="Picture 10" descr="\\excalibur\win98\office2000\disk 2\pfiles\msoffice\clipart\standard\stddir1\bd06940_.wmf"/>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9564478" y="22775"/>
            <a:ext cx="1730375" cy="1819275"/>
          </a:xfrm>
        </p:spPr>
      </p:pic>
    </p:spTree>
    <p:extLst>
      <p:ext uri="{BB962C8B-B14F-4D97-AF65-F5344CB8AC3E}">
        <p14:creationId xmlns:p14="http://schemas.microsoft.com/office/powerpoint/2010/main" val="18001651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a:xfrm>
            <a:off x="393940" y="543464"/>
            <a:ext cx="8229600" cy="1066800"/>
          </a:xfrm>
        </p:spPr>
        <p:txBody>
          <a:bodyPr/>
          <a:lstStyle/>
          <a:p>
            <a:r>
              <a:rPr lang="en-US" altLang="en-US" dirty="0" smtClean="0"/>
              <a:t>Common Errors to </a:t>
            </a:r>
            <a:r>
              <a:rPr lang="en-US" altLang="en-US" b="1" u="sng" dirty="0" smtClean="0"/>
              <a:t>AVOID</a:t>
            </a:r>
          </a:p>
        </p:txBody>
      </p:sp>
      <p:sp>
        <p:nvSpPr>
          <p:cNvPr id="39939" name="Content Placeholder 5"/>
          <p:cNvSpPr>
            <a:spLocks noGrp="1"/>
          </p:cNvSpPr>
          <p:nvPr>
            <p:ph idx="1"/>
          </p:nvPr>
        </p:nvSpPr>
        <p:spPr>
          <a:xfrm>
            <a:off x="493143" y="2518914"/>
            <a:ext cx="11205713" cy="4166558"/>
          </a:xfrm>
        </p:spPr>
        <p:txBody>
          <a:bodyPr>
            <a:normAutofit fontScale="85000" lnSpcReduction="20000"/>
          </a:bodyPr>
          <a:lstStyle/>
          <a:p>
            <a:r>
              <a:rPr lang="en-US" altLang="en-US" sz="2600" dirty="0"/>
              <a:t>Using “I” or “me” in your resume</a:t>
            </a:r>
          </a:p>
          <a:p>
            <a:r>
              <a:rPr lang="en-US" altLang="en-US" sz="2600" dirty="0"/>
              <a:t>Making your name at the top too small. Use at least 14 </a:t>
            </a:r>
            <a:r>
              <a:rPr lang="en-US" altLang="en-US" sz="2600" dirty="0" err="1"/>
              <a:t>pt</a:t>
            </a:r>
            <a:r>
              <a:rPr lang="en-US" altLang="en-US" sz="2600" dirty="0"/>
              <a:t> font but no larger than 36 </a:t>
            </a:r>
            <a:r>
              <a:rPr lang="en-US" altLang="en-US" sz="2600" dirty="0" err="1"/>
              <a:t>pt</a:t>
            </a:r>
            <a:r>
              <a:rPr lang="en-US" altLang="en-US" sz="2600" dirty="0"/>
              <a:t> font</a:t>
            </a:r>
          </a:p>
          <a:p>
            <a:r>
              <a:rPr lang="en-US" altLang="en-US" sz="2600" dirty="0"/>
              <a:t>Being consistent in format (if you use periods in a description, use them throughout the entire resume).</a:t>
            </a:r>
          </a:p>
          <a:p>
            <a:r>
              <a:rPr lang="en-US" altLang="en-US" sz="2600" dirty="0"/>
              <a:t>Including personal info (such as social security number, marital status, date of birth or ethnicity)</a:t>
            </a:r>
          </a:p>
          <a:p>
            <a:r>
              <a:rPr lang="en-US" altLang="en-US" sz="2600" dirty="0"/>
              <a:t>Being inconsistent in your action verbs</a:t>
            </a:r>
          </a:p>
          <a:p>
            <a:r>
              <a:rPr lang="en-US" altLang="en-US" sz="2600" dirty="0"/>
              <a:t>Repeating information in multiple areas of your resume</a:t>
            </a:r>
          </a:p>
          <a:p>
            <a:r>
              <a:rPr lang="en-US" altLang="en-US" sz="2600" dirty="0"/>
              <a:t>Just typing in what your responsibilities were</a:t>
            </a:r>
          </a:p>
          <a:p>
            <a:r>
              <a:rPr lang="en-US" altLang="en-US" sz="2600" dirty="0"/>
              <a:t>Using acronyms</a:t>
            </a:r>
          </a:p>
          <a:p>
            <a:endParaRPr lang="en-US" altLang="en-US" dirty="0" smtClean="0"/>
          </a:p>
          <a:p>
            <a:endParaRPr lang="en-US" altLang="en-US" dirty="0" smtClean="0"/>
          </a:p>
        </p:txBody>
      </p:sp>
    </p:spTree>
    <p:extLst>
      <p:ext uri="{BB962C8B-B14F-4D97-AF65-F5344CB8AC3E}">
        <p14:creationId xmlns:p14="http://schemas.microsoft.com/office/powerpoint/2010/main" val="357732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575095" y="520461"/>
            <a:ext cx="8229600" cy="1066800"/>
          </a:xfrm>
        </p:spPr>
        <p:txBody>
          <a:bodyPr/>
          <a:lstStyle/>
          <a:p>
            <a:pPr eaLnBrk="1" hangingPunct="1"/>
            <a:r>
              <a:rPr lang="en-US" altLang="en-US" dirty="0" smtClean="0"/>
              <a:t>Formatting &amp; Appearance</a:t>
            </a:r>
          </a:p>
        </p:txBody>
      </p:sp>
      <p:sp>
        <p:nvSpPr>
          <p:cNvPr id="24579" name="Rectangle 1027"/>
          <p:cNvSpPr>
            <a:spLocks noGrp="1" noChangeArrowheads="1"/>
          </p:cNvSpPr>
          <p:nvPr>
            <p:ph idx="1"/>
          </p:nvPr>
        </p:nvSpPr>
        <p:spPr>
          <a:xfrm>
            <a:off x="575095" y="1837427"/>
            <a:ext cx="10217988" cy="4800600"/>
          </a:xfrm>
        </p:spPr>
        <p:txBody>
          <a:bodyPr>
            <a:normAutofit/>
          </a:bodyPr>
          <a:lstStyle/>
          <a:p>
            <a:pPr>
              <a:spcAft>
                <a:spcPts val="1200"/>
              </a:spcAft>
            </a:pPr>
            <a:r>
              <a:rPr lang="en-US" altLang="en-US" sz="2400" dirty="0" smtClean="0"/>
              <a:t>Make your name stand out with a bold, larger font size</a:t>
            </a:r>
          </a:p>
          <a:p>
            <a:pPr>
              <a:spcAft>
                <a:spcPts val="1200"/>
              </a:spcAft>
            </a:pPr>
            <a:r>
              <a:rPr lang="en-US" altLang="en-US" sz="2400" dirty="0" smtClean="0"/>
              <a:t>Use standard fonts such as Times New Roman, Arial, or Courier</a:t>
            </a:r>
          </a:p>
          <a:p>
            <a:pPr>
              <a:spcAft>
                <a:spcPts val="1200"/>
              </a:spcAft>
            </a:pPr>
            <a:r>
              <a:rPr lang="en-US" altLang="en-US" sz="2400" dirty="0" smtClean="0"/>
              <a:t>Type Size: 10 - 12 Point</a:t>
            </a:r>
          </a:p>
          <a:p>
            <a:pPr>
              <a:spcAft>
                <a:spcPts val="1200"/>
              </a:spcAft>
            </a:pPr>
            <a:r>
              <a:rPr lang="en-US" altLang="en-US" sz="2400" dirty="0" smtClean="0"/>
              <a:t>White, beige, or light gray quality bond paper</a:t>
            </a:r>
          </a:p>
          <a:p>
            <a:pPr>
              <a:spcAft>
                <a:spcPts val="1200"/>
              </a:spcAft>
            </a:pPr>
            <a:r>
              <a:rPr lang="en-US" altLang="en-US" sz="2400" dirty="0" smtClean="0"/>
              <a:t>Use a quality printer for best finish</a:t>
            </a:r>
          </a:p>
          <a:p>
            <a:pPr eaLnBrk="1" hangingPunct="1"/>
            <a:r>
              <a:rPr lang="en-US" altLang="en-US" sz="2400" dirty="0" smtClean="0"/>
              <a:t>Limit entry level resume to one typed page</a:t>
            </a:r>
          </a:p>
        </p:txBody>
      </p:sp>
    </p:spTree>
    <p:extLst>
      <p:ext uri="{BB962C8B-B14F-4D97-AF65-F5344CB8AC3E}">
        <p14:creationId xmlns:p14="http://schemas.microsoft.com/office/powerpoint/2010/main" val="176402631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Write the resume for the career that you WANT. (This means you have to put yourself somewhere in the future and imagine that you have taken some steps to achieve this goal, but you have not yet worked in this field.) </a:t>
            </a:r>
            <a:endParaRPr lang="en-US" sz="3600" dirty="0"/>
          </a:p>
        </p:txBody>
      </p:sp>
    </p:spTree>
    <p:extLst>
      <p:ext uri="{BB962C8B-B14F-4D97-AF65-F5344CB8AC3E}">
        <p14:creationId xmlns:p14="http://schemas.microsoft.com/office/powerpoint/2010/main" val="119839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75736" y="339306"/>
            <a:ext cx="8229600" cy="1066800"/>
          </a:xfrm>
        </p:spPr>
        <p:txBody>
          <a:bodyPr/>
          <a:lstStyle/>
          <a:p>
            <a:pPr eaLnBrk="1" hangingPunct="1"/>
            <a:r>
              <a:rPr lang="en-US" altLang="en-US" dirty="0" smtClean="0"/>
              <a:t>What is a Resume?</a:t>
            </a:r>
          </a:p>
        </p:txBody>
      </p:sp>
      <p:sp>
        <p:nvSpPr>
          <p:cNvPr id="21507" name="Content Placeholder 2"/>
          <p:cNvSpPr>
            <a:spLocks noGrp="1"/>
          </p:cNvSpPr>
          <p:nvPr>
            <p:ph idx="1"/>
          </p:nvPr>
        </p:nvSpPr>
        <p:spPr>
          <a:xfrm>
            <a:off x="543464" y="2055963"/>
            <a:ext cx="10813212" cy="4495800"/>
          </a:xfrm>
        </p:spPr>
        <p:txBody>
          <a:bodyPr>
            <a:normAutofit fontScale="92500" lnSpcReduction="20000"/>
          </a:bodyPr>
          <a:lstStyle/>
          <a:p>
            <a:pPr eaLnBrk="1" hangingPunct="1">
              <a:buFont typeface="Wingdings" panose="05000000000000000000" pitchFamily="2" charset="2"/>
              <a:buNone/>
            </a:pPr>
            <a:endParaRPr lang="en-US" altLang="en-US" sz="3000" dirty="0" smtClean="0"/>
          </a:p>
          <a:p>
            <a:pPr eaLnBrk="1" hangingPunct="1">
              <a:buFont typeface="Wingdings" panose="05000000000000000000" pitchFamily="2" charset="2"/>
              <a:buNone/>
            </a:pPr>
            <a:r>
              <a:rPr lang="en-US" altLang="en-US" sz="3000" dirty="0" smtClean="0"/>
              <a:t>A resume is a personal summary of your professional history and qualifications for a certain job. </a:t>
            </a:r>
          </a:p>
          <a:p>
            <a:pPr eaLnBrk="1" hangingPunct="1">
              <a:buFont typeface="Wingdings" panose="05000000000000000000" pitchFamily="2" charset="2"/>
              <a:buNone/>
            </a:pPr>
            <a:r>
              <a:rPr lang="en-US" altLang="en-US" dirty="0" smtClean="0"/>
              <a:t> </a:t>
            </a:r>
          </a:p>
          <a:p>
            <a:pPr eaLnBrk="1" hangingPunct="1">
              <a:buFont typeface="Wingdings" panose="05000000000000000000" pitchFamily="2" charset="2"/>
              <a:buNone/>
            </a:pPr>
            <a:r>
              <a:rPr lang="en-US" altLang="en-US" dirty="0" smtClean="0"/>
              <a:t>It includes information about:</a:t>
            </a:r>
          </a:p>
          <a:p>
            <a:pPr eaLnBrk="1" hangingPunct="1"/>
            <a:r>
              <a:rPr lang="en-US" altLang="en-US" sz="2400" dirty="0"/>
              <a:t>Your career goals</a:t>
            </a:r>
          </a:p>
          <a:p>
            <a:pPr eaLnBrk="1" hangingPunct="1"/>
            <a:r>
              <a:rPr lang="en-US" altLang="en-US" sz="2400" dirty="0"/>
              <a:t>Education</a:t>
            </a:r>
          </a:p>
          <a:p>
            <a:pPr eaLnBrk="1" hangingPunct="1"/>
            <a:r>
              <a:rPr lang="en-US" altLang="en-US" sz="2400" dirty="0"/>
              <a:t>Work experience</a:t>
            </a:r>
          </a:p>
          <a:p>
            <a:pPr eaLnBrk="1" hangingPunct="1"/>
            <a:r>
              <a:rPr lang="en-US" altLang="en-US" sz="2400" dirty="0"/>
              <a:t>Activities</a:t>
            </a:r>
          </a:p>
          <a:p>
            <a:pPr eaLnBrk="1" hangingPunct="1"/>
            <a:r>
              <a:rPr lang="en-US" altLang="en-US" sz="2400" dirty="0"/>
              <a:t>Honors</a:t>
            </a:r>
          </a:p>
          <a:p>
            <a:pPr eaLnBrk="1" hangingPunct="1"/>
            <a:r>
              <a:rPr lang="en-US" altLang="en-US" sz="2400" dirty="0"/>
              <a:t>Any special skills you might have.  </a:t>
            </a:r>
          </a:p>
          <a:p>
            <a:pPr eaLnBrk="1" hangingPunct="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4266340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89382" y="566169"/>
            <a:ext cx="8229600" cy="1066800"/>
          </a:xfrm>
        </p:spPr>
        <p:txBody>
          <a:bodyPr/>
          <a:lstStyle/>
          <a:p>
            <a:pPr eaLnBrk="1" hangingPunct="1"/>
            <a:r>
              <a:rPr lang="en-US" altLang="en-US" dirty="0" smtClean="0"/>
              <a:t>Key Components</a:t>
            </a:r>
          </a:p>
        </p:txBody>
      </p:sp>
      <p:sp>
        <p:nvSpPr>
          <p:cNvPr id="22531" name="Rectangle 3"/>
          <p:cNvSpPr>
            <a:spLocks noGrp="1" noChangeArrowheads="1"/>
          </p:cNvSpPr>
          <p:nvPr>
            <p:ph idx="1"/>
          </p:nvPr>
        </p:nvSpPr>
        <p:spPr>
          <a:xfrm>
            <a:off x="521898" y="2135037"/>
            <a:ext cx="8229600" cy="4324350"/>
          </a:xfrm>
        </p:spPr>
        <p:txBody>
          <a:bodyPr/>
          <a:lstStyle/>
          <a:p>
            <a:pPr eaLnBrk="1" hangingPunct="1">
              <a:lnSpc>
                <a:spcPct val="150000"/>
              </a:lnSpc>
            </a:pPr>
            <a:r>
              <a:rPr lang="en-US" altLang="en-US" sz="2400" dirty="0" smtClean="0"/>
              <a:t>Heading</a:t>
            </a:r>
          </a:p>
          <a:p>
            <a:pPr eaLnBrk="1" hangingPunct="1">
              <a:lnSpc>
                <a:spcPct val="150000"/>
              </a:lnSpc>
            </a:pPr>
            <a:r>
              <a:rPr lang="en-US" altLang="en-US" sz="2400" dirty="0" smtClean="0"/>
              <a:t>Objective</a:t>
            </a:r>
          </a:p>
          <a:p>
            <a:pPr eaLnBrk="1" hangingPunct="1">
              <a:lnSpc>
                <a:spcPct val="150000"/>
              </a:lnSpc>
            </a:pPr>
            <a:r>
              <a:rPr lang="en-US" altLang="en-US" sz="2400" dirty="0" smtClean="0"/>
              <a:t>Education</a:t>
            </a:r>
          </a:p>
          <a:p>
            <a:pPr eaLnBrk="1" hangingPunct="1">
              <a:lnSpc>
                <a:spcPct val="150000"/>
              </a:lnSpc>
            </a:pPr>
            <a:r>
              <a:rPr lang="en-US" altLang="en-US" sz="2400" dirty="0" smtClean="0"/>
              <a:t>Skills</a:t>
            </a:r>
          </a:p>
          <a:p>
            <a:pPr eaLnBrk="1" hangingPunct="1">
              <a:lnSpc>
                <a:spcPct val="150000"/>
              </a:lnSpc>
            </a:pPr>
            <a:r>
              <a:rPr lang="en-US" altLang="en-US" sz="2400" dirty="0" smtClean="0"/>
              <a:t>Experience</a:t>
            </a:r>
          </a:p>
          <a:p>
            <a:pPr eaLnBrk="1" hangingPunct="1">
              <a:lnSpc>
                <a:spcPct val="150000"/>
              </a:lnSpc>
            </a:pPr>
            <a:r>
              <a:rPr lang="en-US" altLang="en-US" sz="2400" dirty="0" smtClean="0"/>
              <a:t>References- in resume or as an addendum</a:t>
            </a:r>
          </a:p>
          <a:p>
            <a:pPr eaLnBrk="1" hangingPunct="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937839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79252" y="504645"/>
            <a:ext cx="8229600" cy="1066800"/>
          </a:xfrm>
        </p:spPr>
        <p:txBody>
          <a:bodyPr/>
          <a:lstStyle/>
          <a:p>
            <a:pPr eaLnBrk="1" hangingPunct="1"/>
            <a:r>
              <a:rPr lang="en-US" altLang="en-US" dirty="0" smtClean="0"/>
              <a:t>Additional Components</a:t>
            </a:r>
          </a:p>
        </p:txBody>
      </p:sp>
      <p:sp>
        <p:nvSpPr>
          <p:cNvPr id="23555" name="Rectangle 3"/>
          <p:cNvSpPr>
            <a:spLocks noGrp="1" noChangeArrowheads="1"/>
          </p:cNvSpPr>
          <p:nvPr>
            <p:ph idx="1"/>
          </p:nvPr>
        </p:nvSpPr>
        <p:spPr>
          <a:xfrm>
            <a:off x="632604" y="2176732"/>
            <a:ext cx="8229600" cy="4324350"/>
          </a:xfrm>
        </p:spPr>
        <p:txBody>
          <a:bodyPr>
            <a:normAutofit fontScale="92500" lnSpcReduction="20000"/>
          </a:bodyPr>
          <a:lstStyle/>
          <a:p>
            <a:pPr eaLnBrk="1" hangingPunct="1">
              <a:lnSpc>
                <a:spcPct val="150000"/>
              </a:lnSpc>
            </a:pPr>
            <a:r>
              <a:rPr lang="en-US" altLang="en-US" sz="2600" dirty="0"/>
              <a:t>Personal Skills and Assets</a:t>
            </a:r>
          </a:p>
          <a:p>
            <a:pPr eaLnBrk="1" hangingPunct="1">
              <a:lnSpc>
                <a:spcPct val="150000"/>
              </a:lnSpc>
            </a:pPr>
            <a:r>
              <a:rPr lang="en-US" altLang="en-US" sz="2600" dirty="0"/>
              <a:t>Honors, awards and activities</a:t>
            </a:r>
          </a:p>
          <a:p>
            <a:pPr eaLnBrk="1" hangingPunct="1">
              <a:lnSpc>
                <a:spcPct val="150000"/>
              </a:lnSpc>
            </a:pPr>
            <a:r>
              <a:rPr lang="en-US" altLang="en-US" sz="2600" dirty="0"/>
              <a:t>Community service</a:t>
            </a:r>
          </a:p>
          <a:p>
            <a:pPr eaLnBrk="1" hangingPunct="1">
              <a:lnSpc>
                <a:spcPct val="150000"/>
              </a:lnSpc>
            </a:pPr>
            <a:r>
              <a:rPr lang="en-US" altLang="en-US" sz="2600" dirty="0"/>
              <a:t>Foreign language proficiency</a:t>
            </a:r>
          </a:p>
          <a:p>
            <a:pPr eaLnBrk="1" hangingPunct="1">
              <a:lnSpc>
                <a:spcPct val="150000"/>
              </a:lnSpc>
            </a:pPr>
            <a:r>
              <a:rPr lang="en-US" altLang="en-US" sz="2600" dirty="0"/>
              <a:t>Computer skills &amp; applications</a:t>
            </a:r>
          </a:p>
          <a:p>
            <a:pPr eaLnBrk="1" hangingPunct="1">
              <a:lnSpc>
                <a:spcPct val="150000"/>
              </a:lnSpc>
            </a:pPr>
            <a:r>
              <a:rPr lang="en-US" altLang="en-US" sz="2600" dirty="0"/>
              <a:t>Volunteer experiences</a:t>
            </a:r>
          </a:p>
          <a:p>
            <a:pPr eaLnBrk="1" hangingPunct="1">
              <a:lnSpc>
                <a:spcPct val="150000"/>
              </a:lnSpc>
            </a:pPr>
            <a:r>
              <a:rPr lang="en-US" altLang="en-US" sz="2600" dirty="0"/>
              <a:t>Prospective Colleges &amp; Universities (if applicable)</a:t>
            </a:r>
          </a:p>
        </p:txBody>
      </p:sp>
    </p:spTree>
    <p:extLst>
      <p:ext uri="{BB962C8B-B14F-4D97-AF65-F5344CB8AC3E}">
        <p14:creationId xmlns:p14="http://schemas.microsoft.com/office/powerpoint/2010/main" val="4031897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609600"/>
            <a:ext cx="8229600" cy="1066800"/>
          </a:xfrm>
        </p:spPr>
        <p:txBody>
          <a:bodyPr/>
          <a:lstStyle/>
          <a:p>
            <a:pPr eaLnBrk="1" hangingPunct="1"/>
            <a:r>
              <a:rPr lang="en-US" altLang="en-US" smtClean="0"/>
              <a:t>Heading</a:t>
            </a:r>
          </a:p>
        </p:txBody>
      </p:sp>
      <p:sp>
        <p:nvSpPr>
          <p:cNvPr id="25603" name="Rectangle 3"/>
          <p:cNvSpPr>
            <a:spLocks noGrp="1" noChangeArrowheads="1"/>
          </p:cNvSpPr>
          <p:nvPr>
            <p:ph idx="1"/>
          </p:nvPr>
        </p:nvSpPr>
        <p:spPr>
          <a:xfrm>
            <a:off x="612476" y="1961071"/>
            <a:ext cx="8686800" cy="4495800"/>
          </a:xfrm>
        </p:spPr>
        <p:txBody>
          <a:bodyPr>
            <a:normAutofit/>
          </a:bodyPr>
          <a:lstStyle/>
          <a:p>
            <a:pPr>
              <a:lnSpc>
                <a:spcPct val="90000"/>
              </a:lnSpc>
              <a:spcAft>
                <a:spcPts val="1200"/>
              </a:spcAft>
              <a:buNone/>
            </a:pPr>
            <a:r>
              <a:rPr lang="en-US" altLang="en-US" sz="2800" dirty="0" smtClean="0"/>
              <a:t>Includes contact information: </a:t>
            </a:r>
          </a:p>
          <a:p>
            <a:pPr lvl="1">
              <a:lnSpc>
                <a:spcPct val="90000"/>
              </a:lnSpc>
              <a:spcAft>
                <a:spcPts val="1200"/>
              </a:spcAft>
            </a:pPr>
            <a:r>
              <a:rPr lang="en-US" altLang="en-US" sz="2400" dirty="0" smtClean="0"/>
              <a:t>Top of the page</a:t>
            </a:r>
          </a:p>
          <a:p>
            <a:pPr lvl="1">
              <a:lnSpc>
                <a:spcPct val="90000"/>
              </a:lnSpc>
              <a:spcAft>
                <a:spcPts val="1200"/>
              </a:spcAft>
            </a:pPr>
            <a:r>
              <a:rPr lang="en-US" altLang="en-US" sz="2400" dirty="0" smtClean="0"/>
              <a:t>Name: large and bold- so it stands out!</a:t>
            </a:r>
          </a:p>
          <a:p>
            <a:pPr lvl="1">
              <a:lnSpc>
                <a:spcPct val="90000"/>
              </a:lnSpc>
              <a:spcAft>
                <a:spcPts val="1200"/>
              </a:spcAft>
            </a:pPr>
            <a:r>
              <a:rPr lang="en-US" altLang="en-US" sz="2400" dirty="0" smtClean="0"/>
              <a:t>Address: street, town, state &amp; zip code</a:t>
            </a:r>
          </a:p>
          <a:p>
            <a:pPr lvl="1">
              <a:lnSpc>
                <a:spcPct val="90000"/>
              </a:lnSpc>
              <a:spcAft>
                <a:spcPts val="1200"/>
              </a:spcAft>
            </a:pPr>
            <a:r>
              <a:rPr lang="en-US" altLang="en-US" sz="2400" dirty="0" smtClean="0"/>
              <a:t>Telephone number(s): with professional message</a:t>
            </a:r>
          </a:p>
          <a:p>
            <a:pPr lvl="1" eaLnBrk="1" hangingPunct="1">
              <a:lnSpc>
                <a:spcPct val="90000"/>
              </a:lnSpc>
            </a:pPr>
            <a:r>
              <a:rPr lang="en-US" altLang="en-US" sz="2400" dirty="0" smtClean="0"/>
              <a:t>Email address: professional looking (sexygurl4ever@hotmail.com is not appropriate) check e-mail on a daily basis</a:t>
            </a:r>
          </a:p>
        </p:txBody>
      </p:sp>
    </p:spTree>
    <p:extLst>
      <p:ext uri="{BB962C8B-B14F-4D97-AF65-F5344CB8AC3E}">
        <p14:creationId xmlns:p14="http://schemas.microsoft.com/office/powerpoint/2010/main" val="3729997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Objective</a:t>
            </a:r>
          </a:p>
        </p:txBody>
      </p:sp>
      <p:sp>
        <p:nvSpPr>
          <p:cNvPr id="26627" name="Rectangle 3"/>
          <p:cNvSpPr>
            <a:spLocks noGrp="1" noChangeArrowheads="1"/>
          </p:cNvSpPr>
          <p:nvPr>
            <p:ph idx="1"/>
          </p:nvPr>
        </p:nvSpPr>
        <p:spPr>
          <a:xfrm>
            <a:off x="654834" y="2351683"/>
            <a:ext cx="10554574" cy="3636511"/>
          </a:xfrm>
        </p:spPr>
        <p:txBody>
          <a:bodyPr>
            <a:noAutofit/>
          </a:bodyPr>
          <a:lstStyle/>
          <a:p>
            <a:pPr eaLnBrk="1" hangingPunct="1"/>
            <a:r>
              <a:rPr lang="en-US" altLang="en-US" sz="2800" dirty="0" smtClean="0"/>
              <a:t>What is an objective?</a:t>
            </a:r>
          </a:p>
          <a:p>
            <a:pPr lvl="1" eaLnBrk="1" hangingPunct="1"/>
            <a:r>
              <a:rPr lang="en-US" altLang="en-US" sz="2400" dirty="0" smtClean="0"/>
              <a:t>A one sentence summary of position desired.</a:t>
            </a:r>
          </a:p>
          <a:p>
            <a:pPr lvl="2" eaLnBrk="1" hangingPunct="1"/>
            <a:r>
              <a:rPr lang="en-US" altLang="en-US" sz="2000" dirty="0" smtClean="0"/>
              <a:t>Short</a:t>
            </a:r>
          </a:p>
          <a:p>
            <a:pPr lvl="2" eaLnBrk="1" hangingPunct="1"/>
            <a:r>
              <a:rPr lang="en-US" altLang="en-US" sz="2000" dirty="0" smtClean="0"/>
              <a:t>Specific</a:t>
            </a:r>
          </a:p>
          <a:p>
            <a:pPr lvl="2" eaLnBrk="1" hangingPunct="1"/>
            <a:r>
              <a:rPr lang="en-US" altLang="en-US" sz="2000" dirty="0" smtClean="0"/>
              <a:t>Tailored to the position</a:t>
            </a:r>
          </a:p>
          <a:p>
            <a:pPr eaLnBrk="1" hangingPunct="1"/>
            <a:r>
              <a:rPr lang="en-US" altLang="en-US" sz="2800" dirty="0" smtClean="0"/>
              <a:t>What does an objective do?</a:t>
            </a:r>
          </a:p>
          <a:p>
            <a:pPr lvl="1" eaLnBrk="1" hangingPunct="1"/>
            <a:r>
              <a:rPr lang="en-US" altLang="en-US" sz="2400" dirty="0" smtClean="0"/>
              <a:t>Clarifies the </a:t>
            </a:r>
            <a:r>
              <a:rPr lang="en-US" altLang="en-US" sz="2400" u="sng" dirty="0" smtClean="0"/>
              <a:t>purpose</a:t>
            </a:r>
            <a:r>
              <a:rPr lang="en-US" altLang="en-US" sz="2400" dirty="0" smtClean="0"/>
              <a:t> of your resume</a:t>
            </a:r>
          </a:p>
          <a:p>
            <a:pPr lvl="1" eaLnBrk="1" hangingPunct="1"/>
            <a:r>
              <a:rPr lang="en-US" altLang="en-US" sz="2400" dirty="0" smtClean="0"/>
              <a:t>Presents a clear statement of your goals </a:t>
            </a:r>
          </a:p>
        </p:txBody>
      </p:sp>
      <p:sp>
        <p:nvSpPr>
          <p:cNvPr id="2662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B6D40B-AFAA-4653-BDE0-459D892DB53A}" type="slidenum">
              <a:rPr lang="en-US" altLang="en-US">
                <a:solidFill>
                  <a:srgbClr val="FFFFFF"/>
                </a:solidFill>
              </a:rPr>
              <a:pPr eaLnBrk="1" hangingPunct="1"/>
              <a:t>6</a:t>
            </a:fld>
            <a:endParaRPr lang="en-US" altLang="en-US">
              <a:solidFill>
                <a:srgbClr val="FFFFFF"/>
              </a:solidFill>
            </a:endParaRPr>
          </a:p>
        </p:txBody>
      </p:sp>
    </p:spTree>
    <p:extLst>
      <p:ext uri="{BB962C8B-B14F-4D97-AF65-F5344CB8AC3E}">
        <p14:creationId xmlns:p14="http://schemas.microsoft.com/office/powerpoint/2010/main" val="405081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762000"/>
            <a:ext cx="8229600" cy="1066800"/>
          </a:xfrm>
        </p:spPr>
        <p:txBody>
          <a:bodyPr/>
          <a:lstStyle/>
          <a:p>
            <a:pPr eaLnBrk="1" hangingPunct="1"/>
            <a:r>
              <a:rPr lang="en-US" altLang="en-US" smtClean="0"/>
              <a:t>Sample Objectives</a:t>
            </a:r>
          </a:p>
        </p:txBody>
      </p:sp>
      <p:sp>
        <p:nvSpPr>
          <p:cNvPr id="12291" name="Rectangle 3"/>
          <p:cNvSpPr>
            <a:spLocks noGrp="1" noChangeArrowheads="1"/>
          </p:cNvSpPr>
          <p:nvPr>
            <p:ph idx="1"/>
          </p:nvPr>
        </p:nvSpPr>
        <p:spPr>
          <a:xfrm>
            <a:off x="379562" y="1889185"/>
            <a:ext cx="10366075" cy="4876800"/>
          </a:xfrm>
        </p:spPr>
        <p:txBody>
          <a:bodyPr numCol="2">
            <a:noAutofit/>
          </a:bodyPr>
          <a:lstStyle/>
          <a:p>
            <a:pPr marL="365760" indent="-256032">
              <a:lnSpc>
                <a:spcPct val="150000"/>
              </a:lnSpc>
              <a:spcAft>
                <a:spcPts val="1200"/>
              </a:spcAft>
              <a:buClr>
                <a:schemeClr val="accent3"/>
              </a:buClr>
              <a:buFont typeface="Georgia"/>
              <a:buChar char="•"/>
              <a:defRPr/>
            </a:pPr>
            <a:r>
              <a:rPr lang="en-US" sz="2400" dirty="0" smtClean="0"/>
              <a:t>Part-time position at spa or salon</a:t>
            </a:r>
          </a:p>
          <a:p>
            <a:pPr marL="365760" indent="-256032">
              <a:lnSpc>
                <a:spcPct val="150000"/>
              </a:lnSpc>
              <a:spcAft>
                <a:spcPts val="1200"/>
              </a:spcAft>
              <a:buClr>
                <a:schemeClr val="accent3"/>
              </a:buClr>
              <a:buFont typeface="Georgia"/>
              <a:buChar char="•"/>
              <a:defRPr/>
            </a:pPr>
            <a:r>
              <a:rPr lang="en-US" sz="2400" dirty="0" smtClean="0"/>
              <a:t>Receptionist at a veterinarian’s office</a:t>
            </a:r>
          </a:p>
          <a:p>
            <a:pPr marL="365760" indent="-256032">
              <a:lnSpc>
                <a:spcPct val="150000"/>
              </a:lnSpc>
              <a:spcAft>
                <a:spcPts val="1200"/>
              </a:spcAft>
              <a:buClr>
                <a:schemeClr val="accent3"/>
              </a:buClr>
              <a:buFont typeface="Georgia"/>
              <a:buChar char="•"/>
              <a:defRPr/>
            </a:pPr>
            <a:r>
              <a:rPr lang="en-US" sz="2400" dirty="0" smtClean="0"/>
              <a:t>Customer service representative at a call center</a:t>
            </a:r>
          </a:p>
          <a:p>
            <a:pPr marL="365760" indent="-256032">
              <a:lnSpc>
                <a:spcPct val="150000"/>
              </a:lnSpc>
              <a:spcAft>
                <a:spcPts val="1200"/>
              </a:spcAft>
              <a:buClr>
                <a:schemeClr val="accent3"/>
              </a:buClr>
              <a:buFont typeface="Georgia"/>
              <a:buChar char="•"/>
              <a:defRPr/>
            </a:pPr>
            <a:r>
              <a:rPr lang="en-US" sz="2400" dirty="0" smtClean="0"/>
              <a:t>Hostess at a upscale restaurant</a:t>
            </a:r>
          </a:p>
          <a:p>
            <a:pPr marL="365760" indent="-256032">
              <a:lnSpc>
                <a:spcPct val="150000"/>
              </a:lnSpc>
              <a:spcAft>
                <a:spcPts val="1200"/>
              </a:spcAft>
              <a:buClr>
                <a:schemeClr val="accent3"/>
              </a:buClr>
              <a:buFont typeface="Georgia"/>
              <a:buChar char="•"/>
              <a:defRPr/>
            </a:pPr>
            <a:r>
              <a:rPr lang="en-US" sz="2400" dirty="0" smtClean="0"/>
              <a:t>A part-time job or summer internship at a communications firm</a:t>
            </a:r>
          </a:p>
          <a:p>
            <a:pPr marL="365760" indent="-256032">
              <a:lnSpc>
                <a:spcPct val="150000"/>
              </a:lnSpc>
              <a:spcAft>
                <a:spcPts val="0"/>
              </a:spcAft>
              <a:buClr>
                <a:schemeClr val="accent3"/>
              </a:buClr>
              <a:buFont typeface="Georgia"/>
              <a:buChar char="•"/>
              <a:defRPr/>
            </a:pPr>
            <a:r>
              <a:rPr lang="en-US" sz="2400" dirty="0" smtClean="0"/>
              <a:t>Part-time retail sales position in a clothing store</a:t>
            </a:r>
          </a:p>
        </p:txBody>
      </p:sp>
    </p:spTree>
    <p:extLst>
      <p:ext uri="{BB962C8B-B14F-4D97-AF65-F5344CB8AC3E}">
        <p14:creationId xmlns:p14="http://schemas.microsoft.com/office/powerpoint/2010/main" val="3677095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685800"/>
            <a:ext cx="8229600" cy="1066800"/>
          </a:xfrm>
        </p:spPr>
        <p:txBody>
          <a:bodyPr/>
          <a:lstStyle/>
          <a:p>
            <a:pPr eaLnBrk="1" hangingPunct="1"/>
            <a:r>
              <a:rPr lang="en-US" altLang="en-US" smtClean="0"/>
              <a:t>Personal Skills and Assets</a:t>
            </a:r>
          </a:p>
        </p:txBody>
      </p:sp>
      <p:sp>
        <p:nvSpPr>
          <p:cNvPr id="14339" name="Content Placeholder 2"/>
          <p:cNvSpPr>
            <a:spLocks noGrp="1"/>
          </p:cNvSpPr>
          <p:nvPr>
            <p:ph idx="1"/>
          </p:nvPr>
        </p:nvSpPr>
        <p:spPr>
          <a:xfrm>
            <a:off x="782129" y="2044460"/>
            <a:ext cx="8305800" cy="4324350"/>
          </a:xfrm>
        </p:spPr>
        <p:txBody>
          <a:bodyPr>
            <a:normAutofit/>
          </a:bodyPr>
          <a:lstStyle/>
          <a:p>
            <a:pPr marL="117475" indent="-17463">
              <a:spcAft>
                <a:spcPts val="1200"/>
              </a:spcAft>
              <a:buClr>
                <a:schemeClr val="accent3"/>
              </a:buClr>
              <a:buNone/>
              <a:defRPr/>
            </a:pPr>
            <a:r>
              <a:rPr lang="en-US" dirty="0" smtClean="0"/>
              <a:t> </a:t>
            </a:r>
            <a:r>
              <a:rPr lang="en-US" sz="3000" dirty="0"/>
              <a:t>A couple of sentences or bullets that describe what you are like as a person and how you do things, including personality traits, attitudes, work habits, etc.</a:t>
            </a:r>
          </a:p>
          <a:p>
            <a:pPr marL="365760" indent="-256032">
              <a:spcAft>
                <a:spcPts val="1200"/>
              </a:spcAft>
              <a:buClr>
                <a:schemeClr val="accent3"/>
              </a:buClr>
              <a:buFont typeface="Georgia"/>
              <a:buChar char="•"/>
              <a:defRPr/>
            </a:pPr>
            <a:r>
              <a:rPr lang="en-US" dirty="0" smtClean="0"/>
              <a:t>This is a useful section, especially if you do not have much work experience.</a:t>
            </a:r>
          </a:p>
          <a:p>
            <a:pPr marL="365760" indent="-256032">
              <a:spcAft>
                <a:spcPts val="0"/>
              </a:spcAft>
              <a:buClr>
                <a:schemeClr val="accent3"/>
              </a:buClr>
              <a:buFont typeface="Georgia"/>
              <a:buChar char="•"/>
              <a:defRPr/>
            </a:pPr>
            <a:r>
              <a:rPr lang="en-US" dirty="0" smtClean="0"/>
              <a:t>Think of the skills you use in school that employers want!!!</a:t>
            </a:r>
          </a:p>
          <a:p>
            <a:pPr marL="658368" lvl="1" indent="-246888">
              <a:spcAft>
                <a:spcPts val="0"/>
              </a:spcAft>
              <a:buFont typeface="Georgia"/>
              <a:buChar char="▫"/>
              <a:defRPr/>
            </a:pPr>
            <a:r>
              <a:rPr lang="en-US" dirty="0" smtClean="0"/>
              <a:t>Punctuality, Time Management, Teamwork</a:t>
            </a:r>
          </a:p>
          <a:p>
            <a:pPr marL="365760" indent="-256032">
              <a:spcAft>
                <a:spcPts val="0"/>
              </a:spcAft>
              <a:buClr>
                <a:schemeClr val="accent3"/>
              </a:buClr>
              <a:buNone/>
              <a:defRPr/>
            </a:pPr>
            <a:endParaRPr lang="en-US" dirty="0" smtClean="0"/>
          </a:p>
        </p:txBody>
      </p:sp>
    </p:spTree>
    <p:extLst>
      <p:ext uri="{BB962C8B-B14F-4D97-AF65-F5344CB8AC3E}">
        <p14:creationId xmlns:p14="http://schemas.microsoft.com/office/powerpoint/2010/main" val="1371752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8508" y="2030083"/>
            <a:ext cx="11440065" cy="6001643"/>
          </a:xfrm>
          <a:prstGeom prst="rect">
            <a:avLst/>
          </a:prstGeom>
        </p:spPr>
        <p:txBody>
          <a:bodyPr wrap="square" numCol="3">
            <a:spAutoFit/>
          </a:bodyPr>
          <a:lstStyle/>
          <a:p>
            <a:pPr eaLnBrk="0" hangingPunct="0">
              <a:spcBef>
                <a:spcPct val="50000"/>
              </a:spcBef>
              <a:defRPr/>
            </a:pPr>
            <a:r>
              <a:rPr lang="en-US" sz="2400" dirty="0"/>
              <a:t>Hard Working</a:t>
            </a:r>
          </a:p>
          <a:p>
            <a:pPr eaLnBrk="0" hangingPunct="0">
              <a:spcBef>
                <a:spcPct val="50000"/>
              </a:spcBef>
              <a:defRPr/>
            </a:pPr>
            <a:r>
              <a:rPr lang="en-US" sz="2400" dirty="0"/>
              <a:t>Responsible</a:t>
            </a:r>
          </a:p>
          <a:p>
            <a:pPr eaLnBrk="0" hangingPunct="0">
              <a:spcBef>
                <a:spcPct val="50000"/>
              </a:spcBef>
              <a:defRPr/>
            </a:pPr>
            <a:r>
              <a:rPr lang="en-US" sz="2400" dirty="0"/>
              <a:t>Dependable</a:t>
            </a:r>
          </a:p>
          <a:p>
            <a:pPr eaLnBrk="0" hangingPunct="0">
              <a:spcBef>
                <a:spcPct val="50000"/>
              </a:spcBef>
              <a:defRPr/>
            </a:pPr>
            <a:r>
              <a:rPr lang="en-US" sz="2400" dirty="0"/>
              <a:t>Goal Oriented</a:t>
            </a:r>
          </a:p>
          <a:p>
            <a:pPr eaLnBrk="0" hangingPunct="0">
              <a:spcBef>
                <a:spcPct val="50000"/>
              </a:spcBef>
              <a:defRPr/>
            </a:pPr>
            <a:r>
              <a:rPr lang="en-US" sz="2400" dirty="0"/>
              <a:t>Self-Starter</a:t>
            </a:r>
          </a:p>
          <a:p>
            <a:pPr eaLnBrk="0" hangingPunct="0">
              <a:spcBef>
                <a:spcPct val="50000"/>
              </a:spcBef>
              <a:defRPr/>
            </a:pPr>
            <a:r>
              <a:rPr lang="en-US" sz="2400" dirty="0"/>
              <a:t>Motivated</a:t>
            </a:r>
          </a:p>
          <a:p>
            <a:pPr eaLnBrk="0" hangingPunct="0">
              <a:spcBef>
                <a:spcPct val="50000"/>
              </a:spcBef>
              <a:defRPr/>
            </a:pPr>
            <a:r>
              <a:rPr lang="en-US" sz="2400" dirty="0"/>
              <a:t>Willing to Learn</a:t>
            </a:r>
          </a:p>
          <a:p>
            <a:pPr eaLnBrk="0" hangingPunct="0">
              <a:spcBef>
                <a:spcPct val="50000"/>
              </a:spcBef>
              <a:defRPr/>
            </a:pPr>
            <a:r>
              <a:rPr lang="en-US" sz="2400" dirty="0"/>
              <a:t>Quick Learner</a:t>
            </a:r>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r>
              <a:rPr lang="en-US" sz="2400" dirty="0"/>
              <a:t>Reliable</a:t>
            </a:r>
          </a:p>
          <a:p>
            <a:pPr eaLnBrk="0" hangingPunct="0">
              <a:spcBef>
                <a:spcPct val="50000"/>
              </a:spcBef>
              <a:defRPr/>
            </a:pPr>
            <a:r>
              <a:rPr lang="en-US" sz="2400" dirty="0"/>
              <a:t>Team Player</a:t>
            </a:r>
          </a:p>
          <a:p>
            <a:pPr eaLnBrk="0" hangingPunct="0">
              <a:spcBef>
                <a:spcPct val="50000"/>
              </a:spcBef>
              <a:defRPr/>
            </a:pPr>
            <a:r>
              <a:rPr lang="en-US" sz="2400" dirty="0"/>
              <a:t>Works well with people</a:t>
            </a:r>
          </a:p>
          <a:p>
            <a:pPr eaLnBrk="0" hangingPunct="0">
              <a:spcBef>
                <a:spcPct val="50000"/>
              </a:spcBef>
              <a:defRPr/>
            </a:pPr>
            <a:r>
              <a:rPr lang="en-US" sz="2400" dirty="0"/>
              <a:t>Enthusiastic</a:t>
            </a:r>
          </a:p>
          <a:p>
            <a:pPr eaLnBrk="0" hangingPunct="0">
              <a:spcBef>
                <a:spcPct val="50000"/>
              </a:spcBef>
              <a:defRPr/>
            </a:pPr>
            <a:r>
              <a:rPr lang="en-US" sz="2400" dirty="0"/>
              <a:t>Punctual</a:t>
            </a:r>
          </a:p>
          <a:p>
            <a:pPr eaLnBrk="0" hangingPunct="0">
              <a:spcBef>
                <a:spcPct val="50000"/>
              </a:spcBef>
              <a:defRPr/>
            </a:pPr>
            <a:r>
              <a:rPr lang="en-US" sz="2400" dirty="0"/>
              <a:t>Friendly</a:t>
            </a:r>
          </a:p>
          <a:p>
            <a:pPr eaLnBrk="0" hangingPunct="0">
              <a:spcBef>
                <a:spcPct val="50000"/>
              </a:spcBef>
              <a:defRPr/>
            </a:pPr>
            <a:r>
              <a:rPr lang="en-US" sz="2400" dirty="0"/>
              <a:t>Flexible</a:t>
            </a:r>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endParaRPr lang="en-US" sz="2400" dirty="0"/>
          </a:p>
          <a:p>
            <a:pPr eaLnBrk="0" hangingPunct="0">
              <a:spcBef>
                <a:spcPct val="50000"/>
              </a:spcBef>
              <a:defRPr/>
            </a:pPr>
            <a:r>
              <a:rPr lang="en-US" sz="2400" dirty="0"/>
              <a:t>Outgoing</a:t>
            </a:r>
          </a:p>
          <a:p>
            <a:pPr eaLnBrk="0" hangingPunct="0">
              <a:spcBef>
                <a:spcPct val="50000"/>
              </a:spcBef>
              <a:defRPr/>
            </a:pPr>
            <a:r>
              <a:rPr lang="en-US" sz="2400" dirty="0"/>
              <a:t>Articulate</a:t>
            </a:r>
          </a:p>
          <a:p>
            <a:pPr eaLnBrk="0" hangingPunct="0">
              <a:spcBef>
                <a:spcPct val="50000"/>
              </a:spcBef>
              <a:defRPr/>
            </a:pPr>
            <a:r>
              <a:rPr lang="en-US" sz="2400" dirty="0"/>
              <a:t>Effective at time management</a:t>
            </a:r>
          </a:p>
          <a:p>
            <a:pPr eaLnBrk="0" hangingPunct="0">
              <a:spcBef>
                <a:spcPct val="50000"/>
              </a:spcBef>
              <a:defRPr/>
            </a:pPr>
            <a:r>
              <a:rPr lang="en-US" sz="2400" dirty="0"/>
              <a:t>Able to multitask</a:t>
            </a:r>
          </a:p>
          <a:p>
            <a:pPr eaLnBrk="0" hangingPunct="0">
              <a:spcBef>
                <a:spcPct val="50000"/>
              </a:spcBef>
              <a:defRPr/>
            </a:pPr>
            <a:r>
              <a:rPr lang="en-US" sz="2400" dirty="0"/>
              <a:t>Confident</a:t>
            </a:r>
          </a:p>
          <a:p>
            <a:pPr eaLnBrk="0" hangingPunct="0">
              <a:spcBef>
                <a:spcPct val="50000"/>
              </a:spcBef>
              <a:defRPr/>
            </a:pPr>
            <a:r>
              <a:rPr lang="en-US" sz="2400" dirty="0"/>
              <a:t>Honest</a:t>
            </a:r>
          </a:p>
          <a:p>
            <a:pPr eaLnBrk="0" hangingPunct="0">
              <a:spcBef>
                <a:spcPct val="50000"/>
              </a:spcBef>
              <a:defRPr/>
            </a:pPr>
            <a:endParaRPr lang="en-US" dirty="0">
              <a:latin typeface="Arial" charset="0"/>
            </a:endParaRPr>
          </a:p>
          <a:p>
            <a:pPr eaLnBrk="0" hangingPunct="0">
              <a:spcBef>
                <a:spcPct val="50000"/>
              </a:spcBef>
              <a:defRPr/>
            </a:pPr>
            <a:endParaRPr lang="en-US" dirty="0">
              <a:latin typeface="Arial" charset="0"/>
            </a:endParaRPr>
          </a:p>
          <a:p>
            <a:pPr eaLnBrk="0" hangingPunct="0">
              <a:spcBef>
                <a:spcPct val="50000"/>
              </a:spcBef>
              <a:defRPr/>
            </a:pPr>
            <a:endParaRPr lang="en-US" dirty="0">
              <a:latin typeface="Arial" charset="0"/>
            </a:endParaRPr>
          </a:p>
          <a:p>
            <a:pPr eaLnBrk="0" hangingPunct="0">
              <a:spcBef>
                <a:spcPct val="50000"/>
              </a:spcBef>
              <a:defRPr/>
            </a:pPr>
            <a:endParaRPr lang="en-US" dirty="0">
              <a:latin typeface="Arial" charset="0"/>
            </a:endParaRPr>
          </a:p>
        </p:txBody>
      </p:sp>
      <p:sp>
        <p:nvSpPr>
          <p:cNvPr id="29699" name="Title 4"/>
          <p:cNvSpPr>
            <a:spLocks noGrp="1"/>
          </p:cNvSpPr>
          <p:nvPr>
            <p:ph type="title"/>
          </p:nvPr>
        </p:nvSpPr>
        <p:spPr>
          <a:xfrm>
            <a:off x="681487" y="685801"/>
            <a:ext cx="9529313" cy="1069975"/>
          </a:xfrm>
        </p:spPr>
        <p:txBody>
          <a:bodyPr/>
          <a:lstStyle/>
          <a:p>
            <a:pPr eaLnBrk="1" hangingPunct="1"/>
            <a:r>
              <a:rPr lang="en-US" altLang="en-US" dirty="0" smtClean="0"/>
              <a:t>Sample Personal Skills and Assets</a:t>
            </a:r>
          </a:p>
        </p:txBody>
      </p:sp>
      <p:sp>
        <p:nvSpPr>
          <p:cNvPr id="5" name="Text Box 5"/>
          <p:cNvSpPr txBox="1">
            <a:spLocks noChangeArrowheads="1"/>
          </p:cNvSpPr>
          <p:nvPr/>
        </p:nvSpPr>
        <p:spPr bwMode="auto">
          <a:xfrm>
            <a:off x="3962400" y="6286500"/>
            <a:ext cx="6629400" cy="369332"/>
          </a:xfrm>
          <a:prstGeom prst="rect">
            <a:avLst/>
          </a:prstGeom>
          <a:solidFill>
            <a:srgbClr val="E3D6A5"/>
          </a:solidFill>
          <a:ln w="38100">
            <a:solidFill>
              <a:srgbClr val="20006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b="1">
                <a:solidFill>
                  <a:srgbClr val="200060"/>
                </a:solidFill>
              </a:rPr>
              <a:t>Try it now!  List three of your personal qualities.</a:t>
            </a:r>
          </a:p>
        </p:txBody>
      </p:sp>
    </p:spTree>
    <p:extLst>
      <p:ext uri="{BB962C8B-B14F-4D97-AF65-F5344CB8AC3E}">
        <p14:creationId xmlns:p14="http://schemas.microsoft.com/office/powerpoint/2010/main" val="1180756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18</TotalTime>
  <Words>858</Words>
  <Application>Microsoft Office PowerPoint</Application>
  <PresentationFormat>Widescreen</PresentationFormat>
  <Paragraphs>136</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Georgia</vt:lpstr>
      <vt:lpstr>Wingdings</vt:lpstr>
      <vt:lpstr>Wingdings 2</vt:lpstr>
      <vt:lpstr>Quotable</vt:lpstr>
      <vt:lpstr>Journal </vt:lpstr>
      <vt:lpstr>What is a Resume?</vt:lpstr>
      <vt:lpstr>Key Components</vt:lpstr>
      <vt:lpstr>Additional Components</vt:lpstr>
      <vt:lpstr>Heading</vt:lpstr>
      <vt:lpstr>Objective</vt:lpstr>
      <vt:lpstr>Sample Objectives</vt:lpstr>
      <vt:lpstr>Personal Skills and Assets</vt:lpstr>
      <vt:lpstr>Sample Personal Skills and Assets</vt:lpstr>
      <vt:lpstr>Education</vt:lpstr>
      <vt:lpstr>Education- Relevant Courses</vt:lpstr>
      <vt:lpstr>Experience </vt:lpstr>
      <vt:lpstr>Specialized Skills</vt:lpstr>
      <vt:lpstr>Common Errors to AVOID</vt:lpstr>
      <vt:lpstr>Formatting &amp; Appearance</vt:lpstr>
      <vt:lpstr>Assignment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3</cp:revision>
  <dcterms:created xsi:type="dcterms:W3CDTF">2015-12-03T18:55:04Z</dcterms:created>
  <dcterms:modified xsi:type="dcterms:W3CDTF">2015-12-03T19:39:39Z</dcterms:modified>
</cp:coreProperties>
</file>