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</p:sldMasterIdLst>
  <p:sldIdLst>
    <p:sldId id="260" r:id="rId3"/>
    <p:sldId id="268" r:id="rId4"/>
    <p:sldId id="261" r:id="rId5"/>
    <p:sldId id="262" r:id="rId6"/>
    <p:sldId id="256" r:id="rId7"/>
    <p:sldId id="257" r:id="rId8"/>
    <p:sldId id="258" r:id="rId9"/>
    <p:sldId id="259" r:id="rId10"/>
    <p:sldId id="263" r:id="rId11"/>
    <p:sldId id="264" r:id="rId12"/>
    <p:sldId id="265" r:id="rId13"/>
    <p:sldId id="266" r:id="rId1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5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45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8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4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8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2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9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24392D-471F-4687-88C8-A25BD6E506F1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23A66-1390-40A4-B0D4-C3624F98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33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Y8lvjQJFwo&amp;list=PL917B91B4971A54F0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qMKSINQuSM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_3pKN09DAo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nsPpAGB9MU" TargetMode="External"/><Relationship Id="rId2" Type="http://schemas.openxmlformats.org/officeDocument/2006/relationships/hyperlink" Target="http://www.youtube.com/watch?v=UX_rPkWzlqs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e5veV2F7eY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 2 Activator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r>
              <a:rPr lang="en-US" dirty="0" err="1" smtClean="0"/>
              <a:t>Opinionnaire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You must circle your level of agreement AND explain why for each item.</a:t>
            </a:r>
          </a:p>
          <a:p>
            <a:r>
              <a:rPr lang="en-US" dirty="0" smtClean="0"/>
              <a:t>Be prepared to defend your responses.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Quick Write…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your own thoughts and opinions, the video clips, and what we’ve discussed… What do you think are the top 3 teenage problems/causes of teen angst?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Informational Text: “What’s Wrong with the Teenage Mind?”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Annotate: </a:t>
            </a:r>
          </a:p>
          <a:p>
            <a:pPr lvl="1"/>
            <a:r>
              <a:rPr lang="en-US" dirty="0" smtClean="0"/>
              <a:t>Circle KEY WORDS and BIG IDEAS.  </a:t>
            </a:r>
          </a:p>
          <a:p>
            <a:pPr lvl="1"/>
            <a:r>
              <a:rPr lang="en-US" dirty="0" smtClean="0"/>
              <a:t>Highlight unknown vocabulary words. </a:t>
            </a:r>
          </a:p>
          <a:p>
            <a:pPr lvl="1"/>
            <a:r>
              <a:rPr lang="en-US" dirty="0" smtClean="0"/>
              <a:t>Make sure you are WRITING – add thoughts, connections, comments, reminders, questions.  </a:t>
            </a:r>
          </a:p>
          <a:p>
            <a:pPr lvl="1"/>
            <a:r>
              <a:rPr lang="en-US" dirty="0" smtClean="0"/>
              <a:t>Remember, your paper should be covered with annotations. 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3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Reading…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did you take away from this article?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it </a:t>
            </a:r>
            <a:r>
              <a:rPr lang="en-US" dirty="0" smtClean="0"/>
              <a:t>connect?</a:t>
            </a:r>
          </a:p>
          <a:p>
            <a:r>
              <a:rPr lang="en-US" dirty="0" smtClean="0"/>
              <a:t>What </a:t>
            </a:r>
            <a:r>
              <a:rPr lang="en-US" dirty="0"/>
              <a:t>are some causes of typical teenage problems/teen angst?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ANGST – Key Vocab 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Angst </a:t>
            </a:r>
            <a:r>
              <a:rPr lang="en-US" dirty="0"/>
              <a:t>(</a:t>
            </a:r>
            <a:r>
              <a:rPr lang="en-US" dirty="0" smtClean="0"/>
              <a:t>Noun): </a:t>
            </a:r>
            <a:endParaRPr lang="en-US" dirty="0"/>
          </a:p>
          <a:p>
            <a:pPr lvl="1"/>
            <a:r>
              <a:rPr lang="en-US" dirty="0"/>
              <a:t>a feeling of deep anxiety or dread, typically an unfocused one about the human condition or the state of the world in general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Synonyms: </a:t>
            </a:r>
            <a:r>
              <a:rPr lang="en-US" dirty="0" smtClean="0"/>
              <a:t>anxiety</a:t>
            </a:r>
            <a:r>
              <a:rPr lang="en-US" dirty="0"/>
              <a:t>, fear, apprehension, worry, foreboding, trepidation, malaise, disquiet, disquietude, unease, </a:t>
            </a:r>
            <a:r>
              <a:rPr lang="en-US" dirty="0" smtClean="0"/>
              <a:t>uneasiness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3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On a new piece of paper, respond to the following quick writes. 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PLEASE WRITE THE QUESTIONS AND YOUR ANSWERS.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1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smtClean="0"/>
              <a:t>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AutoNum type="arabicParenR"/>
            </a:pPr>
            <a:r>
              <a:rPr lang="en-US" dirty="0" smtClean="0"/>
              <a:t>What are some of the problems you see teenagers face everyday?  </a:t>
            </a:r>
          </a:p>
          <a:p>
            <a:pPr marL="633222" indent="-514350">
              <a:buAutoNum type="arabicParenR"/>
            </a:pPr>
            <a:r>
              <a:rPr lang="en-US" dirty="0" smtClean="0"/>
              <a:t>What do you think is the most serious problem affecting teenagers? </a:t>
            </a:r>
          </a:p>
          <a:p>
            <a:pPr marL="633222" indent="-514350">
              <a:buAutoNum type="arabicParenR"/>
            </a:pPr>
            <a:r>
              <a:rPr lang="en-US" dirty="0" smtClean="0"/>
              <a:t>Do you believe that most teenagers experience “angst?”  Why or why not?  </a:t>
            </a:r>
          </a:p>
          <a:p>
            <a:pPr marL="633222" indent="-514350">
              <a:buAutoNum type="arabicParenR"/>
            </a:pPr>
            <a:r>
              <a:rPr lang="en-US" dirty="0" smtClean="0"/>
              <a:t>What do you think are some of the causes of teen angst? </a:t>
            </a:r>
          </a:p>
          <a:p>
            <a:pPr marL="633222" indent="-514350">
              <a:buAutoNum type="arabicParenR"/>
            </a:pPr>
            <a:r>
              <a:rPr lang="en-US" dirty="0" smtClean="0"/>
              <a:t>We’re going to view a series of clips from movies.  For each one, jot down a quick thought about how it reflects teen angst or teenage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Twilight Clip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http://www.youtube.com/watch?v=QY8lvjQJFwo&amp;list=PL917B91B4971A54F0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this have to do with anything?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Breakfast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http://www.youtube.com/watch?v=9qMKSINQuSM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this have to do with anything?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Kind of Wonderful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http://www.youtube.com/watch?v=I_3pKN09DAo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What does this have to do with anything?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Ferris </a:t>
            </a:r>
            <a:r>
              <a:rPr lang="en-US" dirty="0" err="1" smtClean="0"/>
              <a:t>Bueller’s</a:t>
            </a:r>
            <a:r>
              <a:rPr lang="en-US" dirty="0" smtClean="0"/>
              <a:t> Day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http://www.youtube.com/watch?v=UX_rPkWzlqs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http://www.youtube.com/watch?v=PnsPpAGB9MU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this have to do with anything?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Girls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www.youtube.com/watch?v=re5veV2F7eY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this have to do with anything? 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385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iRespondGraphMaster</vt:lpstr>
      <vt:lpstr>Module</vt:lpstr>
      <vt:lpstr>Unit 2 Activator</vt:lpstr>
      <vt:lpstr>ANGST – Key Vocab Term</vt:lpstr>
      <vt:lpstr>Quick Writes</vt:lpstr>
      <vt:lpstr>Quick Writes</vt:lpstr>
      <vt:lpstr>Twilight Clip</vt:lpstr>
      <vt:lpstr>The Breakfast Club</vt:lpstr>
      <vt:lpstr>Some Kind of Wonderful</vt:lpstr>
      <vt:lpstr>Ferris Bueller’s Day Off</vt:lpstr>
      <vt:lpstr>Mean Girls </vt:lpstr>
      <vt:lpstr>Final Quick Write… </vt:lpstr>
      <vt:lpstr>Informational Text: “What’s Wrong with the Teenage Mind?” </vt:lpstr>
      <vt:lpstr>After Reading…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11</cp:revision>
  <cp:lastPrinted>2013-11-06T20:35:03Z</cp:lastPrinted>
  <dcterms:created xsi:type="dcterms:W3CDTF">2013-09-08T15:08:37Z</dcterms:created>
  <dcterms:modified xsi:type="dcterms:W3CDTF">2014-02-24T12:59:23Z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