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35" autoAdjust="0"/>
    <p:restoredTop sz="94660"/>
  </p:normalViewPr>
  <p:slideViewPr>
    <p:cSldViewPr>
      <p:cViewPr varScale="1">
        <p:scale>
          <a:sx n="87" d="100"/>
          <a:sy n="87" d="100"/>
        </p:scale>
        <p:origin x="-145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87D8E88C-978A-4EA7-B5E4-F03E301DA7BE}"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A27AC-E87E-4D16-90C6-225661E774C6}"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D8E88C-978A-4EA7-B5E4-F03E301DA7BE}"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A27AC-E87E-4D16-90C6-225661E774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D8E88C-978A-4EA7-B5E4-F03E301DA7BE}" type="datetimeFigureOut">
              <a:rPr lang="en-US" smtClean="0"/>
              <a:t>10/16/2014</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499A27AC-E87E-4D16-90C6-225661E774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D8E88C-978A-4EA7-B5E4-F03E301DA7BE}"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A27AC-E87E-4D16-90C6-225661E774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7D8E88C-978A-4EA7-B5E4-F03E301DA7BE}" type="datetimeFigureOut">
              <a:rPr lang="en-US" smtClean="0"/>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A27AC-E87E-4D16-90C6-225661E774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7D8E88C-978A-4EA7-B5E4-F03E301DA7BE}" type="datetimeFigureOut">
              <a:rPr lang="en-US" smtClean="0"/>
              <a:t>10/16/2014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9A27AC-E87E-4D16-90C6-225661E774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7D8E88C-978A-4EA7-B5E4-F03E301DA7BE}" type="datetimeFigureOut">
              <a:rPr lang="en-US" smtClean="0"/>
              <a:t>10/16/2014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9A27AC-E87E-4D16-90C6-225661E774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7D8E88C-978A-4EA7-B5E4-F03E301DA7BE}" type="datetimeFigureOut">
              <a:rPr lang="en-US" smtClean="0"/>
              <a:t>10/16/2014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9A27AC-E87E-4D16-90C6-225661E774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8E88C-978A-4EA7-B5E4-F03E301DA7BE}" type="datetimeFigureOut">
              <a:rPr lang="en-US" smtClean="0"/>
              <a:t>10/16/2014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9A27AC-E87E-4D16-90C6-225661E774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7D8E88C-978A-4EA7-B5E4-F03E301DA7BE}" type="datetimeFigureOut">
              <a:rPr lang="en-US" smtClean="0"/>
              <a:t>10/16/2014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9A27AC-E87E-4D16-90C6-225661E774C6}"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87D8E88C-978A-4EA7-B5E4-F03E301DA7BE}" type="datetimeFigureOut">
              <a:rPr lang="en-US" smtClean="0"/>
              <a:t>10/16/2014</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499A27AC-E87E-4D16-90C6-225661E774C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7D8E88C-978A-4EA7-B5E4-F03E301DA7BE}" type="datetimeFigureOut">
              <a:rPr lang="en-US" smtClean="0"/>
              <a:t>10/16/2014</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99A27AC-E87E-4D16-90C6-225661E774C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Warm-Up</a:t>
            </a:r>
            <a:endParaRPr lang="en-US" dirty="0"/>
          </a:p>
        </p:txBody>
      </p:sp>
      <p:sp>
        <p:nvSpPr>
          <p:cNvPr id="5" name="Content Placeholder 4"/>
          <p:cNvSpPr>
            <a:spLocks noGrp="1"/>
          </p:cNvSpPr>
          <p:nvPr>
            <p:ph idx="1"/>
          </p:nvPr>
        </p:nvSpPr>
        <p:spPr/>
        <p:txBody>
          <a:bodyPr/>
          <a:lstStyle/>
          <a:p>
            <a:r>
              <a:rPr lang="en-US" dirty="0" smtClean="0"/>
              <a:t>List as many challenges that immigrants might face that you can think of.  Try to come up with at least 5.  </a:t>
            </a:r>
          </a:p>
          <a:p>
            <a:endParaRPr lang="en-US" dirty="0"/>
          </a:p>
          <a:p>
            <a:r>
              <a:rPr lang="en-US" dirty="0" smtClean="0"/>
              <a:t>Then, pick the three that you think are the most important or the biggest challenges for immigrants.  Circle or label the three you pick. </a:t>
            </a:r>
            <a:endParaRPr lang="en-US" dirty="0"/>
          </a:p>
        </p:txBody>
      </p:sp>
    </p:spTree>
    <p:extLst>
      <p:ext uri="{BB962C8B-B14F-4D97-AF65-F5344CB8AC3E}">
        <p14:creationId xmlns:p14="http://schemas.microsoft.com/office/powerpoint/2010/main" val="993379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8: Write your essay</a:t>
            </a:r>
            <a:endParaRPr lang="en-US" dirty="0"/>
          </a:p>
        </p:txBody>
      </p:sp>
      <p:sp>
        <p:nvSpPr>
          <p:cNvPr id="3" name="Content Placeholder 2"/>
          <p:cNvSpPr>
            <a:spLocks noGrp="1"/>
          </p:cNvSpPr>
          <p:nvPr>
            <p:ph idx="1"/>
          </p:nvPr>
        </p:nvSpPr>
        <p:spPr/>
        <p:txBody>
          <a:bodyPr/>
          <a:lstStyle/>
          <a:p>
            <a:r>
              <a:rPr lang="en-US" dirty="0" smtClean="0"/>
              <a:t>You need an MLA Header in the top left corner.</a:t>
            </a:r>
          </a:p>
          <a:p>
            <a:endParaRPr lang="en-US" dirty="0"/>
          </a:p>
          <a:p>
            <a:r>
              <a:rPr lang="en-US" dirty="0" smtClean="0"/>
              <a:t>Give your essay an interesting title.  </a:t>
            </a:r>
          </a:p>
          <a:p>
            <a:endParaRPr lang="en-US" dirty="0"/>
          </a:p>
          <a:p>
            <a:r>
              <a:rPr lang="en-US" dirty="0" smtClean="0"/>
              <a:t>PLEASE DOUBLE SPACE! (SKIP LINES!)</a:t>
            </a:r>
            <a:endParaRPr lang="en-US" dirty="0"/>
          </a:p>
        </p:txBody>
      </p:sp>
    </p:spTree>
    <p:extLst>
      <p:ext uri="{BB962C8B-B14F-4D97-AF65-F5344CB8AC3E}">
        <p14:creationId xmlns:p14="http://schemas.microsoft.com/office/powerpoint/2010/main" val="873381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Switch papers with a </a:t>
            </a:r>
            <a:r>
              <a:rPr lang="en-US" dirty="0" smtClean="0"/>
              <a:t>peer.  </a:t>
            </a:r>
          </a:p>
          <a:p>
            <a:r>
              <a:rPr lang="en-US" dirty="0" smtClean="0"/>
              <a:t>Read their essay (what they have so far).  </a:t>
            </a:r>
          </a:p>
          <a:p>
            <a:r>
              <a:rPr lang="en-US" dirty="0" smtClean="0"/>
              <a:t>Then, tell them: </a:t>
            </a:r>
          </a:p>
          <a:p>
            <a:pPr lvl="1"/>
            <a:r>
              <a:rPr lang="en-US" dirty="0" smtClean="0"/>
              <a:t>1 Thing that is Awesome</a:t>
            </a:r>
          </a:p>
          <a:p>
            <a:pPr lvl="1"/>
            <a:r>
              <a:rPr lang="en-US" dirty="0" smtClean="0"/>
              <a:t>1 Thing that could be Improved</a:t>
            </a:r>
            <a:endParaRPr lang="en-US" dirty="0"/>
          </a:p>
          <a:p>
            <a:endParaRPr lang="en-US" dirty="0" smtClean="0"/>
          </a:p>
          <a:p>
            <a:r>
              <a:rPr lang="en-US" dirty="0" smtClean="0"/>
              <a:t>We will finish the essays tomorrow – they are due at the end of class tomorrow.</a:t>
            </a:r>
          </a:p>
          <a:p>
            <a:endParaRPr lang="en-US" dirty="0"/>
          </a:p>
          <a:p>
            <a:endParaRPr lang="en-US" dirty="0" smtClean="0"/>
          </a:p>
          <a:p>
            <a:r>
              <a:rPr lang="en-US" dirty="0" smtClean="0"/>
              <a:t>What else is </a:t>
            </a:r>
            <a:r>
              <a:rPr lang="en-US" smtClean="0"/>
              <a:t>due </a:t>
            </a:r>
            <a:r>
              <a:rPr lang="en-US" smtClean="0"/>
              <a:t>tomorrow?!?</a:t>
            </a:r>
            <a:endParaRPr lang="en-US" dirty="0"/>
          </a:p>
        </p:txBody>
      </p:sp>
    </p:spTree>
    <p:extLst>
      <p:ext uri="{BB962C8B-B14F-4D97-AF65-F5344CB8AC3E}">
        <p14:creationId xmlns:p14="http://schemas.microsoft.com/office/powerpoint/2010/main" val="1783140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Essay Prompt</a:t>
            </a:r>
            <a:endParaRPr lang="en-US" dirty="0"/>
          </a:p>
        </p:txBody>
      </p:sp>
      <p:sp>
        <p:nvSpPr>
          <p:cNvPr id="3" name="Content Placeholder 2"/>
          <p:cNvSpPr>
            <a:spLocks noGrp="1"/>
          </p:cNvSpPr>
          <p:nvPr>
            <p:ph idx="1"/>
          </p:nvPr>
        </p:nvSpPr>
        <p:spPr/>
        <p:txBody>
          <a:bodyPr>
            <a:normAutofit lnSpcReduction="10000"/>
          </a:bodyPr>
          <a:lstStyle/>
          <a:p>
            <a:pPr marL="118872" indent="0">
              <a:buNone/>
            </a:pPr>
            <a:r>
              <a:rPr lang="en-US" dirty="0"/>
              <a:t>As you know, immigration is not easy.  Immigrants face many challenges, including discrimination, trouble adjusting to their new culture, and other difficulties.  Write a letter to Americans, persuading them about the three greatest issues that immigrants may face in the United States of America and convincing them how to think about or treat immigrants.  Include evidence from at least three texts we have read in this unit. </a:t>
            </a:r>
          </a:p>
        </p:txBody>
      </p:sp>
    </p:spTree>
    <p:extLst>
      <p:ext uri="{BB962C8B-B14F-4D97-AF65-F5344CB8AC3E}">
        <p14:creationId xmlns:p14="http://schemas.microsoft.com/office/powerpoint/2010/main" val="867361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ITA</a:t>
            </a:r>
            <a:endParaRPr lang="en-US" dirty="0"/>
          </a:p>
        </p:txBody>
      </p:sp>
      <p:sp>
        <p:nvSpPr>
          <p:cNvPr id="3" name="Content Placeholder 2"/>
          <p:cNvSpPr>
            <a:spLocks noGrp="1"/>
          </p:cNvSpPr>
          <p:nvPr>
            <p:ph idx="1"/>
          </p:nvPr>
        </p:nvSpPr>
        <p:spPr>
          <a:xfrm>
            <a:off x="457200" y="1775191"/>
            <a:ext cx="8229600" cy="4854209"/>
          </a:xfrm>
        </p:spPr>
        <p:txBody>
          <a:bodyPr>
            <a:normAutofit fontScale="92500" lnSpcReduction="10000"/>
          </a:bodyPr>
          <a:lstStyle/>
          <a:p>
            <a:r>
              <a:rPr lang="en-US" dirty="0" smtClean="0"/>
              <a:t>The first thing to prepare for an essay is to complete an ITA.</a:t>
            </a:r>
          </a:p>
          <a:p>
            <a:endParaRPr lang="en-US" dirty="0"/>
          </a:p>
          <a:p>
            <a:r>
              <a:rPr lang="en-US" dirty="0" smtClean="0"/>
              <a:t>I = Issue – What is the issue or problem you have to write about?  </a:t>
            </a:r>
          </a:p>
          <a:p>
            <a:endParaRPr lang="en-US" dirty="0"/>
          </a:p>
          <a:p>
            <a:r>
              <a:rPr lang="en-US" dirty="0" smtClean="0"/>
              <a:t>T = Task – What is your task or directions for writing? What do you have to do? </a:t>
            </a:r>
          </a:p>
          <a:p>
            <a:endParaRPr lang="en-US" dirty="0"/>
          </a:p>
          <a:p>
            <a:r>
              <a:rPr lang="en-US" dirty="0" smtClean="0"/>
              <a:t>A = Audience – Who is your reader? Who do you need to address? </a:t>
            </a:r>
            <a:endParaRPr lang="en-US" dirty="0"/>
          </a:p>
        </p:txBody>
      </p:sp>
    </p:spTree>
    <p:extLst>
      <p:ext uri="{BB962C8B-B14F-4D97-AF65-F5344CB8AC3E}">
        <p14:creationId xmlns:p14="http://schemas.microsoft.com/office/powerpoint/2010/main" val="29146448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1676400"/>
            <a:ext cx="3276600" cy="464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t>Step 2: Argument</a:t>
            </a:r>
            <a:endParaRPr lang="en-US" dirty="0"/>
          </a:p>
        </p:txBody>
      </p:sp>
      <p:sp>
        <p:nvSpPr>
          <p:cNvPr id="3" name="Content Placeholder 2"/>
          <p:cNvSpPr>
            <a:spLocks noGrp="1"/>
          </p:cNvSpPr>
          <p:nvPr>
            <p:ph idx="1"/>
          </p:nvPr>
        </p:nvSpPr>
        <p:spPr>
          <a:xfrm>
            <a:off x="609600" y="1752600"/>
            <a:ext cx="5029200" cy="4625609"/>
          </a:xfrm>
        </p:spPr>
        <p:txBody>
          <a:bodyPr>
            <a:normAutofit fontScale="85000" lnSpcReduction="20000"/>
          </a:bodyPr>
          <a:lstStyle/>
          <a:p>
            <a:r>
              <a:rPr lang="en-US" dirty="0" smtClean="0"/>
              <a:t>Go ahead and decide on your argument or claim.  </a:t>
            </a:r>
          </a:p>
          <a:p>
            <a:endParaRPr lang="en-US" dirty="0"/>
          </a:p>
          <a:p>
            <a:r>
              <a:rPr lang="en-US" dirty="0" smtClean="0"/>
              <a:t>In this case, take the three challenges you chose for your warm-up, and use those to write your claim.</a:t>
            </a:r>
          </a:p>
          <a:p>
            <a:endParaRPr lang="en-US" dirty="0"/>
          </a:p>
          <a:p>
            <a:r>
              <a:rPr lang="en-US" dirty="0" smtClean="0"/>
              <a:t>“The three greatest challenges that immigrants in America face are ____________, _____________, and __________________.” </a:t>
            </a:r>
            <a:endParaRPr lang="en-US" dirty="0"/>
          </a:p>
        </p:txBody>
      </p:sp>
    </p:spTree>
    <p:extLst>
      <p:ext uri="{BB962C8B-B14F-4D97-AF65-F5344CB8AC3E}">
        <p14:creationId xmlns:p14="http://schemas.microsoft.com/office/powerpoint/2010/main" val="5617331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 Choose your evidence.</a:t>
            </a:r>
            <a:endParaRPr lang="en-US" dirty="0"/>
          </a:p>
        </p:txBody>
      </p:sp>
      <p:sp>
        <p:nvSpPr>
          <p:cNvPr id="3" name="Content Placeholder 2"/>
          <p:cNvSpPr>
            <a:spLocks noGrp="1"/>
          </p:cNvSpPr>
          <p:nvPr>
            <p:ph idx="1"/>
          </p:nvPr>
        </p:nvSpPr>
        <p:spPr/>
        <p:txBody>
          <a:bodyPr>
            <a:noAutofit/>
          </a:bodyPr>
          <a:lstStyle/>
          <a:p>
            <a:r>
              <a:rPr lang="en-US" sz="2400" dirty="0" smtClean="0"/>
              <a:t>You must cite or refer to at least 3 of the texts we have read in this unit. </a:t>
            </a:r>
          </a:p>
          <a:p>
            <a:endParaRPr lang="en-US" sz="2400" dirty="0"/>
          </a:p>
          <a:p>
            <a:r>
              <a:rPr lang="en-US" sz="2400" dirty="0" smtClean="0"/>
              <a:t>Based on the challenges that make up your claim, which 3 texts would give you the best examples and support?  </a:t>
            </a:r>
          </a:p>
          <a:p>
            <a:endParaRPr lang="en-US" sz="2400" dirty="0"/>
          </a:p>
          <a:p>
            <a:r>
              <a:rPr lang="en-US" sz="2400" dirty="0" smtClean="0"/>
              <a:t>i.e. If you say that discrimination is an issue, choose 3 texts that show us what it’s like to be an immigrant who deals with discrimination.  </a:t>
            </a:r>
          </a:p>
          <a:p>
            <a:endParaRPr lang="en-US" sz="2400" dirty="0"/>
          </a:p>
          <a:p>
            <a:r>
              <a:rPr lang="en-US" sz="2400" dirty="0" smtClean="0"/>
              <a:t>i.e. If you say that difficulty finding a job is an issue, choose a text that shows us how it’s hard for immigrants to find jobs in America. </a:t>
            </a:r>
            <a:endParaRPr lang="en-US" sz="2400" dirty="0"/>
          </a:p>
        </p:txBody>
      </p:sp>
    </p:spTree>
    <p:extLst>
      <p:ext uri="{BB962C8B-B14F-4D97-AF65-F5344CB8AC3E}">
        <p14:creationId xmlns:p14="http://schemas.microsoft.com/office/powerpoint/2010/main" val="14180411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4191000"/>
            <a:ext cx="2362200" cy="227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a:bodyPr>
          <a:lstStyle/>
          <a:p>
            <a:r>
              <a:rPr lang="en-US" dirty="0" smtClean="0"/>
              <a:t>Step 4: Use a graphic organizer.</a:t>
            </a:r>
            <a:endParaRPr lang="en-US" dirty="0"/>
          </a:p>
        </p:txBody>
      </p:sp>
      <p:sp>
        <p:nvSpPr>
          <p:cNvPr id="3" name="Content Placeholder 2"/>
          <p:cNvSpPr>
            <a:spLocks noGrp="1"/>
          </p:cNvSpPr>
          <p:nvPr>
            <p:ph idx="1"/>
          </p:nvPr>
        </p:nvSpPr>
        <p:spPr/>
        <p:txBody>
          <a:bodyPr/>
          <a:lstStyle/>
          <a:p>
            <a:r>
              <a:rPr lang="en-US" dirty="0" smtClean="0"/>
              <a:t>A graphic organizer, mind map, or something like that can really help you get your thoughts together.</a:t>
            </a:r>
          </a:p>
          <a:p>
            <a:endParaRPr lang="en-US" dirty="0"/>
          </a:p>
          <a:p>
            <a:endParaRPr lang="en-US" dirty="0" smtClean="0"/>
          </a:p>
          <a:p>
            <a:r>
              <a:rPr lang="en-US" dirty="0" smtClean="0"/>
              <a:t>Today, let’s look at the OREO </a:t>
            </a:r>
          </a:p>
          <a:p>
            <a:pPr marL="118872" indent="0">
              <a:buNone/>
            </a:pPr>
            <a:r>
              <a:rPr lang="en-US" dirty="0" smtClean="0"/>
              <a:t>persuasive writing organizer.</a:t>
            </a:r>
            <a:endParaRPr lang="en-US" dirty="0"/>
          </a:p>
        </p:txBody>
      </p:sp>
    </p:spTree>
    <p:extLst>
      <p:ext uri="{BB962C8B-B14F-4D97-AF65-F5344CB8AC3E}">
        <p14:creationId xmlns:p14="http://schemas.microsoft.com/office/powerpoint/2010/main" val="10648445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5: Counterargument</a:t>
            </a:r>
            <a:endParaRPr lang="en-US" dirty="0"/>
          </a:p>
        </p:txBody>
      </p:sp>
      <p:sp>
        <p:nvSpPr>
          <p:cNvPr id="3" name="Content Placeholder 2"/>
          <p:cNvSpPr>
            <a:spLocks noGrp="1"/>
          </p:cNvSpPr>
          <p:nvPr>
            <p:ph idx="1"/>
          </p:nvPr>
        </p:nvSpPr>
        <p:spPr/>
        <p:txBody>
          <a:bodyPr>
            <a:normAutofit lnSpcReduction="10000"/>
          </a:bodyPr>
          <a:lstStyle/>
          <a:p>
            <a:r>
              <a:rPr lang="en-US" dirty="0" smtClean="0"/>
              <a:t>Acknowledge the other side.  </a:t>
            </a:r>
          </a:p>
          <a:p>
            <a:endParaRPr lang="en-US" dirty="0"/>
          </a:p>
          <a:p>
            <a:r>
              <a:rPr lang="en-US" dirty="0" smtClean="0"/>
              <a:t>For this essay, you have 2 choices: </a:t>
            </a:r>
          </a:p>
          <a:p>
            <a:endParaRPr lang="en-US" dirty="0"/>
          </a:p>
          <a:p>
            <a:pPr marL="633222" indent="-514350">
              <a:buAutoNum type="arabicParenR"/>
            </a:pPr>
            <a:r>
              <a:rPr lang="en-US" dirty="0" smtClean="0"/>
              <a:t>Pick a different challenge, that others might think is more important than the three you chose. </a:t>
            </a:r>
          </a:p>
          <a:p>
            <a:pPr marL="633222" indent="-514350">
              <a:buAutoNum type="arabicParenR"/>
            </a:pPr>
            <a:endParaRPr lang="en-US" dirty="0"/>
          </a:p>
          <a:p>
            <a:pPr marL="633222" indent="-514350">
              <a:buAutoNum type="arabicParenR"/>
            </a:pPr>
            <a:r>
              <a:rPr lang="en-US" dirty="0" smtClean="0"/>
              <a:t>Pick one of your three issues, that others might say isn’t really a big issue at all. </a:t>
            </a:r>
            <a:endParaRPr lang="en-US" dirty="0"/>
          </a:p>
        </p:txBody>
      </p:sp>
    </p:spTree>
    <p:extLst>
      <p:ext uri="{BB962C8B-B14F-4D97-AF65-F5344CB8AC3E}">
        <p14:creationId xmlns:p14="http://schemas.microsoft.com/office/powerpoint/2010/main" val="2392731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6: Call to Action</a:t>
            </a:r>
            <a:endParaRPr lang="en-US" dirty="0"/>
          </a:p>
        </p:txBody>
      </p:sp>
      <p:sp>
        <p:nvSpPr>
          <p:cNvPr id="3" name="Content Placeholder 2"/>
          <p:cNvSpPr>
            <a:spLocks noGrp="1"/>
          </p:cNvSpPr>
          <p:nvPr>
            <p:ph idx="1"/>
          </p:nvPr>
        </p:nvSpPr>
        <p:spPr/>
        <p:txBody>
          <a:bodyPr>
            <a:normAutofit lnSpcReduction="10000"/>
          </a:bodyPr>
          <a:lstStyle/>
          <a:p>
            <a:r>
              <a:rPr lang="en-US" dirty="0" smtClean="0"/>
              <a:t>What do you want your reader to…</a:t>
            </a:r>
          </a:p>
          <a:p>
            <a:pPr lvl="1"/>
            <a:r>
              <a:rPr lang="en-US" dirty="0" smtClean="0"/>
              <a:t>Do?</a:t>
            </a:r>
          </a:p>
          <a:p>
            <a:pPr lvl="1"/>
            <a:r>
              <a:rPr lang="en-US" dirty="0" smtClean="0"/>
              <a:t>Believe?</a:t>
            </a:r>
          </a:p>
          <a:p>
            <a:pPr lvl="1"/>
            <a:r>
              <a:rPr lang="en-US" dirty="0" smtClean="0"/>
              <a:t>Learn? </a:t>
            </a:r>
          </a:p>
          <a:p>
            <a:pPr marL="457200" lvl="1" indent="0">
              <a:buNone/>
            </a:pPr>
            <a:endParaRPr lang="en-US" dirty="0" smtClean="0"/>
          </a:p>
          <a:p>
            <a:pPr marL="457200" lvl="1" indent="0">
              <a:buNone/>
            </a:pPr>
            <a:r>
              <a:rPr lang="en-US" dirty="0" smtClean="0"/>
              <a:t>Speak directly to them! </a:t>
            </a:r>
          </a:p>
          <a:p>
            <a:pPr marL="457200" lvl="1" indent="0">
              <a:buNone/>
            </a:pPr>
            <a:endParaRPr lang="en-US" dirty="0"/>
          </a:p>
          <a:p>
            <a:pPr marL="457200" lvl="1" indent="0">
              <a:buNone/>
            </a:pPr>
            <a:r>
              <a:rPr lang="en-US" dirty="0" smtClean="0"/>
              <a:t>Americans, I want you to _____________ that _____________________________. </a:t>
            </a:r>
            <a:endParaRPr lang="en-US" dirty="0"/>
          </a:p>
        </p:txBody>
      </p:sp>
    </p:spTree>
    <p:extLst>
      <p:ext uri="{BB962C8B-B14F-4D97-AF65-F5344CB8AC3E}">
        <p14:creationId xmlns:p14="http://schemas.microsoft.com/office/powerpoint/2010/main" val="17481706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7: Outline your essay </a:t>
            </a:r>
            <a:endParaRPr lang="en-US" dirty="0"/>
          </a:p>
        </p:txBody>
      </p:sp>
      <p:sp>
        <p:nvSpPr>
          <p:cNvPr id="3" name="Content Placeholder 2"/>
          <p:cNvSpPr>
            <a:spLocks noGrp="1"/>
          </p:cNvSpPr>
          <p:nvPr>
            <p:ph idx="1"/>
          </p:nvPr>
        </p:nvSpPr>
        <p:spPr>
          <a:xfrm>
            <a:off x="457200" y="1600201"/>
            <a:ext cx="8229600" cy="5257800"/>
          </a:xfrm>
        </p:spPr>
        <p:txBody>
          <a:bodyPr>
            <a:normAutofit fontScale="77500" lnSpcReduction="20000"/>
          </a:bodyPr>
          <a:lstStyle/>
          <a:p>
            <a:r>
              <a:rPr lang="en-US" dirty="0" smtClean="0"/>
              <a:t>Introduction</a:t>
            </a:r>
          </a:p>
          <a:p>
            <a:pPr lvl="1"/>
            <a:r>
              <a:rPr lang="en-US" dirty="0" smtClean="0"/>
              <a:t>Start with a hook </a:t>
            </a:r>
          </a:p>
          <a:p>
            <a:pPr lvl="1"/>
            <a:r>
              <a:rPr lang="en-US" dirty="0" smtClean="0"/>
              <a:t>Give some background/details</a:t>
            </a:r>
          </a:p>
          <a:p>
            <a:pPr lvl="1"/>
            <a:r>
              <a:rPr lang="en-US" dirty="0" smtClean="0"/>
              <a:t>End with your claim</a:t>
            </a:r>
          </a:p>
          <a:p>
            <a:pPr marL="457200" lvl="1" indent="0">
              <a:buNone/>
            </a:pPr>
            <a:endParaRPr lang="en-US" dirty="0" smtClean="0"/>
          </a:p>
          <a:p>
            <a:pPr lvl="0">
              <a:buClr>
                <a:srgbClr val="F0AD00"/>
              </a:buClr>
            </a:pPr>
            <a:r>
              <a:rPr lang="en-US" dirty="0" smtClean="0">
                <a:solidFill>
                  <a:prstClr val="black"/>
                </a:solidFill>
              </a:rPr>
              <a:t>Body Paragraphs 1-3</a:t>
            </a:r>
          </a:p>
          <a:p>
            <a:pPr lvl="1">
              <a:buClr>
                <a:srgbClr val="F0AD00"/>
              </a:buClr>
            </a:pPr>
            <a:r>
              <a:rPr lang="en-US" dirty="0" smtClean="0">
                <a:solidFill>
                  <a:prstClr val="black"/>
                </a:solidFill>
              </a:rPr>
              <a:t>Give examples, details, and evidence from the texts that you choose</a:t>
            </a:r>
          </a:p>
          <a:p>
            <a:pPr lvl="1">
              <a:buClr>
                <a:srgbClr val="F0AD00"/>
              </a:buClr>
            </a:pPr>
            <a:r>
              <a:rPr lang="en-US" dirty="0" smtClean="0">
                <a:solidFill>
                  <a:prstClr val="black"/>
                </a:solidFill>
              </a:rPr>
              <a:t>At the end of your last body paragraph, insert your counterargument. Make sure you spend 1-2 sentences on it, and then say again why you are right. </a:t>
            </a:r>
          </a:p>
          <a:p>
            <a:pPr marL="457200" lvl="1" indent="0">
              <a:buClr>
                <a:srgbClr val="F0AD00"/>
              </a:buClr>
              <a:buNone/>
            </a:pPr>
            <a:endParaRPr lang="en-US" dirty="0" smtClean="0">
              <a:solidFill>
                <a:prstClr val="black"/>
              </a:solidFill>
            </a:endParaRPr>
          </a:p>
          <a:p>
            <a:pPr lvl="0">
              <a:buClr>
                <a:srgbClr val="F0AD00"/>
              </a:buClr>
            </a:pPr>
            <a:r>
              <a:rPr lang="en-US" dirty="0" smtClean="0">
                <a:solidFill>
                  <a:prstClr val="black"/>
                </a:solidFill>
              </a:rPr>
              <a:t>Conclusion</a:t>
            </a:r>
            <a:endParaRPr lang="en-US" dirty="0">
              <a:solidFill>
                <a:prstClr val="black"/>
              </a:solidFill>
            </a:endParaRPr>
          </a:p>
          <a:p>
            <a:pPr lvl="1">
              <a:buClr>
                <a:srgbClr val="60B5CC"/>
              </a:buClr>
            </a:pPr>
            <a:r>
              <a:rPr lang="en-US" dirty="0" smtClean="0">
                <a:solidFill>
                  <a:prstClr val="black"/>
                </a:solidFill>
              </a:rPr>
              <a:t>Restate your claim – in different words. </a:t>
            </a:r>
            <a:endParaRPr lang="en-US" dirty="0">
              <a:solidFill>
                <a:prstClr val="black"/>
              </a:solidFill>
            </a:endParaRPr>
          </a:p>
          <a:p>
            <a:pPr lvl="1">
              <a:buClr>
                <a:srgbClr val="60B5CC"/>
              </a:buClr>
            </a:pPr>
            <a:r>
              <a:rPr lang="en-US" dirty="0" smtClean="0">
                <a:solidFill>
                  <a:prstClr val="black"/>
                </a:solidFill>
              </a:rPr>
              <a:t>End with your call to action.</a:t>
            </a:r>
            <a:endParaRPr lang="en-US" dirty="0">
              <a:solidFill>
                <a:prstClr val="black"/>
              </a:solidFill>
            </a:endParaRPr>
          </a:p>
          <a:p>
            <a:pPr lvl="1">
              <a:buClr>
                <a:srgbClr val="F0AD00"/>
              </a:buClr>
            </a:pPr>
            <a:endParaRPr lang="en-US" dirty="0">
              <a:solidFill>
                <a:prstClr val="black"/>
              </a:solidFill>
            </a:endParaRPr>
          </a:p>
          <a:p>
            <a:pPr lvl="1">
              <a:buClr>
                <a:srgbClr val="F0AD00"/>
              </a:buClr>
            </a:pPr>
            <a:endParaRPr lang="en-US" dirty="0">
              <a:solidFill>
                <a:prstClr val="black"/>
              </a:solidFill>
            </a:endParaRPr>
          </a:p>
          <a:p>
            <a:pPr lvl="1"/>
            <a:endParaRPr lang="en-US" dirty="0"/>
          </a:p>
          <a:p>
            <a:pPr marL="457200" lvl="1" indent="0">
              <a:buNone/>
            </a:pPr>
            <a:endParaRPr lang="en-US" dirty="0"/>
          </a:p>
        </p:txBody>
      </p:sp>
    </p:spTree>
    <p:extLst>
      <p:ext uri="{BB962C8B-B14F-4D97-AF65-F5344CB8AC3E}">
        <p14:creationId xmlns:p14="http://schemas.microsoft.com/office/powerpoint/2010/main" val="21377271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29</TotalTime>
  <Words>655</Words>
  <Application>Microsoft Office PowerPoint</Application>
  <PresentationFormat>On-screen Show (4:3)</PresentationFormat>
  <Paragraphs>83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Module</vt:lpstr>
      <vt:lpstr>Warm-Up</vt:lpstr>
      <vt:lpstr>Essay Prompt</vt:lpstr>
      <vt:lpstr>Step 1: ITA</vt:lpstr>
      <vt:lpstr>Step 2: Argument</vt:lpstr>
      <vt:lpstr>Step 3: Choose your evidence.</vt:lpstr>
      <vt:lpstr>Step 4: Use a graphic organizer.</vt:lpstr>
      <vt:lpstr>Step 5: Counterargument</vt:lpstr>
      <vt:lpstr>Step 6: Call to Action</vt:lpstr>
      <vt:lpstr>Step 7: Outline your essay </vt:lpstr>
      <vt:lpstr>Step 8: Write your essay</vt:lpstr>
      <vt:lpstr>Closing</vt:lpstr>
    </vt:vector>
  </TitlesOfParts>
  <Company>Cobb County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Warm-Up</dc:title>
  <dc:creator>Alexandra Yeganegi</dc:creator>
  <cp:lastModifiedBy>Alexandra Yeganegi</cp:lastModifiedBy>
  <cp:revision>4</cp:revision>
  <dcterms:created xsi:type="dcterms:W3CDTF">2014-10-15T11:54:58Z</dcterms:created>
  <dcterms:modified xsi:type="dcterms:W3CDTF">2014-10-16T12:01:09Z</dcterms:modified>
</cp:coreProperties>
</file>