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68" r:id="rId2"/>
    <p:sldMasterId id="2147483780" r:id="rId3"/>
  </p:sldMasterIdLst>
  <p:sldIdLst>
    <p:sldId id="257" r:id="rId4"/>
    <p:sldId id="262" r:id="rId5"/>
    <p:sldId id="263" r:id="rId6"/>
    <p:sldId id="264" r:id="rId7"/>
    <p:sldId id="265" r:id="rId8"/>
    <p:sldId id="266" r:id="rId9"/>
    <p:sldId id="267" r:id="rId10"/>
    <p:sldId id="268" r:id="rId11"/>
    <p:sldId id="269" r:id="rId12"/>
    <p:sldId id="270" r:id="rId13"/>
    <p:sldId id="271" r:id="rId14"/>
    <p:sldId id="256"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12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132161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2571061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94417-99D3-4DA6-9F09-0F77347A872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94417-99D3-4DA6-9F09-0F77347A872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94417-99D3-4DA6-9F09-0F77347A872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5F3CBC-FC1C-4110-852B-5FBCFDC42AA6}"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94417-99D3-4DA6-9F09-0F77347A872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5F3CBC-FC1C-4110-852B-5FBCFDC42AA6}" type="datetimeFigureOut">
              <a:rPr lang="en-US" smtClean="0"/>
              <a:t>5/7/2014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594417-99D3-4DA6-9F09-0F77347A872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5F3CBC-FC1C-4110-852B-5FBCFDC42AA6}" type="datetimeFigureOut">
              <a:rPr lang="en-US" smtClean="0"/>
              <a:t>5/7/2014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594417-99D3-4DA6-9F09-0F77347A8722}"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F3CBC-FC1C-4110-852B-5FBCFDC42AA6}" type="datetimeFigureOut">
              <a:rPr lang="en-US" smtClean="0"/>
              <a:t>5/7/2014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594417-99D3-4DA6-9F09-0F77347A8722}"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F3CBC-FC1C-4110-852B-5FBCFDC42AA6}"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94417-99D3-4DA6-9F09-0F77347A872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F3CBC-FC1C-4110-852B-5FBCFDC42AA6}"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94417-99D3-4DA6-9F09-0F77347A87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17062916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94417-99D3-4DA6-9F09-0F77347A8722}"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94417-99D3-4DA6-9F09-0F77347A8722}"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1321618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17062916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14022739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22638964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798306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24227897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41170496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1648088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14022739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34280425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2571061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226389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798306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242278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411704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164808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65F3CBC-FC1C-4110-852B-5FBCFDC42AA6}" type="datetimeFigureOut">
              <a:rPr lang="en-US" smtClean="0"/>
              <a:t>5/7/2014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F594417-99D3-4DA6-9F09-0F77347A8722}" type="slidenum">
              <a:rPr lang="en-US" smtClean="0"/>
              <a:t>‹#›</a:t>
            </a:fld>
            <a:endParaRPr lang="en-US"/>
          </a:p>
        </p:txBody>
      </p:sp>
    </p:spTree>
    <p:extLst>
      <p:ext uri="{BB962C8B-B14F-4D97-AF65-F5344CB8AC3E}">
        <p14:creationId xmlns:p14="http://schemas.microsoft.com/office/powerpoint/2010/main" val="3428042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418295059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May 07, 2014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Graph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rgbClr val="000000"/>
                </a:solidFill>
              </a:rPr>
              <a:t>iRespond Question Master</a:t>
            </a:r>
            <a:endParaRPr lang="en-US" sz="4400">
              <a:solidFill>
                <a:srgbClr val="000000"/>
              </a:solidFill>
            </a:endParaRP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A.) Response A</a:t>
            </a:r>
            <a:endParaRPr lang="en-US" sz="3200"/>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B.) Response B</a:t>
            </a:r>
            <a:endParaRPr lang="en-US" sz="3200"/>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C.) Response C</a:t>
            </a:r>
            <a:endParaRPr lang="en-US" sz="3200"/>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D.) Response D</a:t>
            </a:r>
            <a:endParaRPr lang="en-US" sz="3200"/>
          </a:p>
        </p:txBody>
      </p:sp>
      <p:sp>
        <p:nvSpPr>
          <p:cNvPr id="39"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E.) Response E</a:t>
            </a:r>
            <a:endParaRPr lang="en-US" sz="3200"/>
          </a:p>
        </p:txBody>
      </p:sp>
      <p:sp>
        <p:nvSpPr>
          <p:cNvPr id="40"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41"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418295059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8.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4 </a:t>
            </a:r>
            <a:r>
              <a:rPr lang="en-US" dirty="0" smtClean="0"/>
              <a:t>Activator</a:t>
            </a:r>
            <a:endParaRPr lang="en-US" dirty="0"/>
          </a:p>
        </p:txBody>
      </p:sp>
      <p:sp>
        <p:nvSpPr>
          <p:cNvPr id="3" name="Content Placeholder 2"/>
          <p:cNvSpPr>
            <a:spLocks noGrp="1"/>
          </p:cNvSpPr>
          <p:nvPr>
            <p:ph idx="1"/>
          </p:nvPr>
        </p:nvSpPr>
        <p:spPr>
          <a:xfrm>
            <a:off x="457200" y="1371600"/>
            <a:ext cx="8229600" cy="5029200"/>
          </a:xfrm>
        </p:spPr>
        <p:txBody>
          <a:bodyPr>
            <a:normAutofit fontScale="85000" lnSpcReduction="10000"/>
          </a:bodyPr>
          <a:lstStyle/>
          <a:p>
            <a:pPr marL="0" indent="0">
              <a:buNone/>
            </a:pPr>
            <a:r>
              <a:rPr lang="en-US" dirty="0" smtClean="0"/>
              <a:t>1) Describe </a:t>
            </a:r>
            <a:r>
              <a:rPr lang="en-US" dirty="0" smtClean="0"/>
              <a:t>your perfect </a:t>
            </a:r>
            <a:r>
              <a:rPr lang="en-US" dirty="0" smtClean="0"/>
              <a:t>mate.  What does he/she look like, dress like, act like?  What are his/her hobbies, goals, etc.?</a:t>
            </a:r>
          </a:p>
          <a:p>
            <a:endParaRPr lang="en-US" dirty="0" smtClean="0"/>
          </a:p>
          <a:p>
            <a:pPr marL="0" indent="0">
              <a:buNone/>
            </a:pPr>
            <a:r>
              <a:rPr lang="en-US" dirty="0" smtClean="0"/>
              <a:t>2) Joe has recently entered your 2nd period class, and is clearly from another country.  He struggles with the English language, and some in the class make fun of his mistakes.  How do you act in this case?</a:t>
            </a:r>
          </a:p>
          <a:p>
            <a:endParaRPr lang="en-US" dirty="0" smtClean="0"/>
          </a:p>
          <a:p>
            <a:pPr marL="0" indent="0">
              <a:buNone/>
            </a:pPr>
            <a:r>
              <a:rPr lang="en-US" dirty="0" smtClean="0"/>
              <a:t>3) You are approached by a poorly-dressed person on the street.  What do you think this person wants?  Why do you think that?</a:t>
            </a:r>
          </a:p>
          <a:p>
            <a:endParaRPr lang="en-US" dirty="0" smtClean="0"/>
          </a:p>
          <a:p>
            <a:pPr marL="0" indent="0">
              <a:buNone/>
            </a:pPr>
            <a:r>
              <a:rPr lang="en-US" dirty="0" smtClean="0"/>
              <a:t>4) Does money change people?  If you answered “yes,” explain how you think it changes them.  If you answered “no,” explain how a person can remain unchanged by money</a:t>
            </a:r>
            <a:r>
              <a:rPr lang="en-US" dirty="0" smtClean="0"/>
              <a:t>.</a:t>
            </a:r>
          </a:p>
          <a:p>
            <a:pPr marL="0" indent="0">
              <a:buNone/>
            </a:pPr>
            <a:endParaRPr lang="en-US" dirty="0"/>
          </a:p>
          <a:p>
            <a:pPr marL="0" indent="0">
              <a:buNone/>
            </a:pPr>
            <a:r>
              <a:rPr lang="en-US" dirty="0" smtClean="0"/>
              <a:t>5) What </a:t>
            </a:r>
            <a:r>
              <a:rPr lang="en-US" dirty="0" smtClean="0"/>
              <a:t>does “success” mean to you?  What do you have to do in order to achieve success?</a:t>
            </a:r>
            <a:endParaRPr lang="en-US" dirty="0" smtClean="0"/>
          </a:p>
          <a:p>
            <a:endParaRPr lang="en-US" dirty="0"/>
          </a:p>
        </p:txBody>
      </p:sp>
    </p:spTree>
    <p:extLst>
      <p:ext uri="{BB962C8B-B14F-4D97-AF65-F5344CB8AC3E}">
        <p14:creationId xmlns:p14="http://schemas.microsoft.com/office/powerpoint/2010/main" val="3357349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Pygmalion_effect"/>
          <p:cNvPicPr>
            <a:picLocks noGrp="1" noChangeAspect="1" noChangeArrowheads="1"/>
          </p:cNvPicPr>
          <p:nvPr>
            <p:ph idx="1"/>
          </p:nvPr>
        </p:nvPicPr>
        <p:blipFill>
          <a:blip r:embed="rId2" cstate="print"/>
          <a:stretch>
            <a:fillRect/>
          </a:stretch>
        </p:blipFill>
        <p:spPr bwMode="auto">
          <a:xfrm>
            <a:off x="2971800" y="1373332"/>
            <a:ext cx="5715000" cy="4416136"/>
          </a:xfrm>
          <a:prstGeom prst="rect">
            <a:avLst/>
          </a:prstGeom>
          <a:noFill/>
        </p:spPr>
      </p:pic>
      <p:pic>
        <p:nvPicPr>
          <p:cNvPr id="9" name="Picture 8" descr="poor eliza.jpg"/>
          <p:cNvPicPr>
            <a:picLocks noChangeAspect="1"/>
          </p:cNvPicPr>
          <p:nvPr/>
        </p:nvPicPr>
        <p:blipFill>
          <a:blip r:embed="rId3" cstate="print"/>
          <a:stretch>
            <a:fillRect/>
          </a:stretch>
        </p:blipFill>
        <p:spPr>
          <a:xfrm>
            <a:off x="304800" y="152400"/>
            <a:ext cx="2362200" cy="3054158"/>
          </a:xfrm>
          <a:prstGeom prst="rect">
            <a:avLst/>
          </a:prstGeom>
        </p:spPr>
      </p:pic>
      <p:pic>
        <p:nvPicPr>
          <p:cNvPr id="10" name="Picture 9" descr="miss doolittle.jpg"/>
          <p:cNvPicPr>
            <a:picLocks noChangeAspect="1"/>
          </p:cNvPicPr>
          <p:nvPr/>
        </p:nvPicPr>
        <p:blipFill>
          <a:blip r:embed="rId4" cstate="print"/>
          <a:stretch>
            <a:fillRect/>
          </a:stretch>
        </p:blipFill>
        <p:spPr>
          <a:xfrm>
            <a:off x="152400" y="3276600"/>
            <a:ext cx="2519680" cy="3334871"/>
          </a:xfrm>
          <a:prstGeom prst="rect">
            <a:avLst/>
          </a:prstGeom>
        </p:spPr>
      </p:pic>
    </p:spTree>
    <p:extLst>
      <p:ext uri="{BB962C8B-B14F-4D97-AF65-F5344CB8AC3E}">
        <p14:creationId xmlns:p14="http://schemas.microsoft.com/office/powerpoint/2010/main" val="224685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“Pygmalion” mean? </a:t>
            </a:r>
            <a:endParaRPr lang="en-US" dirty="0"/>
          </a:p>
        </p:txBody>
      </p:sp>
      <p:sp>
        <p:nvSpPr>
          <p:cNvPr id="3" name="Content Placeholder 2"/>
          <p:cNvSpPr>
            <a:spLocks noGrp="1"/>
          </p:cNvSpPr>
          <p:nvPr>
            <p:ph idx="1"/>
          </p:nvPr>
        </p:nvSpPr>
        <p:spPr/>
        <p:txBody>
          <a:bodyPr/>
          <a:lstStyle/>
          <a:p>
            <a:r>
              <a:rPr lang="en-US" dirty="0" smtClean="0"/>
              <a:t>Allusion to Greek mythology.</a:t>
            </a:r>
          </a:p>
          <a:p>
            <a:r>
              <a:rPr lang="en-US" dirty="0" smtClean="0"/>
              <a:t>You have to understand this, in order to understand the play! </a:t>
            </a:r>
            <a:endParaRPr lang="en-US" dirty="0"/>
          </a:p>
        </p:txBody>
      </p:sp>
    </p:spTree>
    <p:extLst>
      <p:ext uri="{BB962C8B-B14F-4D97-AF65-F5344CB8AC3E}">
        <p14:creationId xmlns:p14="http://schemas.microsoft.com/office/powerpoint/2010/main" val="976829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Myth of Pygmalion</a:t>
            </a:r>
            <a:endParaRPr lang="en-US" dirty="0"/>
          </a:p>
        </p:txBody>
      </p:sp>
      <p:sp>
        <p:nvSpPr>
          <p:cNvPr id="5" name="Content Placeholder 4"/>
          <p:cNvSpPr>
            <a:spLocks noGrp="1"/>
          </p:cNvSpPr>
          <p:nvPr>
            <p:ph idx="1"/>
          </p:nvPr>
        </p:nvSpPr>
        <p:spPr/>
        <p:txBody>
          <a:bodyPr>
            <a:normAutofit/>
          </a:bodyPr>
          <a:lstStyle/>
          <a:p>
            <a:r>
              <a:rPr lang="en-US" dirty="0" smtClean="0"/>
              <a:t>Read and annotate the myth. </a:t>
            </a:r>
          </a:p>
          <a:p>
            <a:r>
              <a:rPr lang="en-US" dirty="0" smtClean="0"/>
              <a:t>Respond: </a:t>
            </a:r>
          </a:p>
          <a:p>
            <a:pPr marL="0" indent="0">
              <a:buNone/>
            </a:pPr>
            <a:r>
              <a:rPr lang="en-US" dirty="0" smtClean="0"/>
              <a:t>In the myth, the love between Pygmalion and Galatea is strong and passionate—we even know it is at least somewhat lasting as they produce a son. Would you consider the love between them true or not? Why? If Galatea developed non-physical human qualities (i.e. personality traits), how do you think Pygmalion might have felt about her then? Why? </a:t>
            </a:r>
          </a:p>
          <a:p>
            <a:endParaRPr lang="en-US" dirty="0"/>
          </a:p>
        </p:txBody>
      </p:sp>
    </p:spTree>
    <p:extLst>
      <p:ext uri="{BB962C8B-B14F-4D97-AF65-F5344CB8AC3E}">
        <p14:creationId xmlns:p14="http://schemas.microsoft.com/office/powerpoint/2010/main" val="1422368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dirty="0" smtClean="0"/>
              <a:t>Exit Slip: What’s one new thing you learned today? </a:t>
            </a:r>
            <a:endParaRPr lang="en-US" dirty="0"/>
          </a:p>
        </p:txBody>
      </p:sp>
    </p:spTree>
    <p:extLst>
      <p:ext uri="{BB962C8B-B14F-4D97-AF65-F5344CB8AC3E}">
        <p14:creationId xmlns:p14="http://schemas.microsoft.com/office/powerpoint/2010/main" val="1827326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Pygmalion – </a:t>
            </a:r>
            <a:r>
              <a:rPr lang="en-US" dirty="0" smtClean="0"/>
              <a:t>Unit 4 </a:t>
            </a:r>
            <a:r>
              <a:rPr lang="en-US" i="1" dirty="0" smtClean="0"/>
              <a:t> </a:t>
            </a:r>
            <a:endParaRPr lang="en-US" i="1" dirty="0"/>
          </a:p>
        </p:txBody>
      </p:sp>
      <p:sp>
        <p:nvSpPr>
          <p:cNvPr id="3" name="Content Placeholder 2"/>
          <p:cNvSpPr>
            <a:spLocks noGrp="1"/>
          </p:cNvSpPr>
          <p:nvPr>
            <p:ph idx="1"/>
          </p:nvPr>
        </p:nvSpPr>
        <p:spPr>
          <a:xfrm>
            <a:off x="457200" y="1600200"/>
            <a:ext cx="2514600" cy="4525963"/>
          </a:xfrm>
        </p:spPr>
        <p:txBody>
          <a:bodyPr>
            <a:normAutofit lnSpcReduction="10000"/>
          </a:bodyPr>
          <a:lstStyle/>
          <a:p>
            <a:r>
              <a:rPr lang="en-US" dirty="0" smtClean="0"/>
              <a:t>We’re going to be </a:t>
            </a:r>
            <a:r>
              <a:rPr lang="en-US" dirty="0" smtClean="0"/>
              <a:t>studying a </a:t>
            </a:r>
            <a:r>
              <a:rPr lang="en-US" dirty="0" smtClean="0"/>
              <a:t>play called </a:t>
            </a:r>
            <a:r>
              <a:rPr lang="en-US" i="1" dirty="0" smtClean="0"/>
              <a:t>Pygmalion – </a:t>
            </a:r>
            <a:r>
              <a:rPr lang="en-US" dirty="0" smtClean="0"/>
              <a:t>the original “Rags to Riches” story.</a:t>
            </a:r>
          </a:p>
          <a:p>
            <a:pPr marL="0" indent="0">
              <a:buNone/>
            </a:pPr>
            <a:r>
              <a:rPr lang="en-US" dirty="0" smtClean="0"/>
              <a:t> </a:t>
            </a:r>
          </a:p>
          <a:p>
            <a:r>
              <a:rPr lang="en-US" dirty="0" smtClean="0"/>
              <a:t>You might already know the story, if you know this movie: </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194" y="2133600"/>
            <a:ext cx="5545344"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3749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09575" y="508000"/>
            <a:ext cx="8382000" cy="2032000"/>
          </a:xfrm>
        </p:spPr>
        <p:txBody>
          <a:bodyPr>
            <a:normAutofit/>
          </a:bodyPr>
          <a:lstStyle/>
          <a:p>
            <a:pPr eaLnBrk="1" hangingPunct="1"/>
            <a:r>
              <a:rPr lang="en-US" sz="7000" b="1" i="1" smtClean="0">
                <a:latin typeface="Times New Roman" pitchFamily="18" charset="0"/>
                <a:ea typeface="ＭＳ Ｐゴシック" pitchFamily="-111" charset="-128"/>
              </a:rPr>
              <a:t>Pygmalion</a:t>
            </a:r>
            <a:r>
              <a:rPr lang="en-US" sz="7000" smtClean="0">
                <a:latin typeface="Times New Roman" pitchFamily="18" charset="0"/>
                <a:ea typeface="ＭＳ Ｐゴシック" pitchFamily="-111" charset="-128"/>
              </a:rPr>
              <a:t/>
            </a:r>
            <a:br>
              <a:rPr lang="en-US" sz="7000" smtClean="0">
                <a:latin typeface="Times New Roman" pitchFamily="18" charset="0"/>
                <a:ea typeface="ＭＳ Ｐゴシック" pitchFamily="-111" charset="-128"/>
              </a:rPr>
            </a:br>
            <a:r>
              <a:rPr lang="en-US" sz="4800" smtClean="0">
                <a:latin typeface="Times New Roman" pitchFamily="18" charset="0"/>
                <a:ea typeface="ＭＳ Ｐゴシック" pitchFamily="-111" charset="-128"/>
              </a:rPr>
              <a:t>by George Bernard Shaw</a:t>
            </a:r>
          </a:p>
        </p:txBody>
      </p:sp>
      <p:pic>
        <p:nvPicPr>
          <p:cNvPr id="13315" name="Picture 2" descr="portal-graphics-20_1155306a.jpg"/>
          <p:cNvPicPr>
            <a:picLocks noChangeAspect="1"/>
          </p:cNvPicPr>
          <p:nvPr/>
        </p:nvPicPr>
        <p:blipFill>
          <a:blip r:embed="rId2" cstate="print"/>
          <a:srcRect/>
          <a:stretch>
            <a:fillRect/>
          </a:stretch>
        </p:blipFill>
        <p:spPr bwMode="auto">
          <a:xfrm>
            <a:off x="2790825" y="2921000"/>
            <a:ext cx="3614738" cy="3330575"/>
          </a:xfrm>
          <a:prstGeom prst="rect">
            <a:avLst/>
          </a:prstGeom>
          <a:noFill/>
          <a:ln w="9525">
            <a:noFill/>
            <a:miter lim="800000"/>
            <a:headEnd/>
            <a:tailEnd/>
          </a:ln>
        </p:spPr>
      </p:pic>
    </p:spTree>
    <p:extLst>
      <p:ext uri="{BB962C8B-B14F-4D97-AF65-F5344CB8AC3E}">
        <p14:creationId xmlns:p14="http://schemas.microsoft.com/office/powerpoint/2010/main" val="988762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762000"/>
            <a:ext cx="8229600" cy="1066800"/>
          </a:xfrm>
        </p:spPr>
        <p:txBody>
          <a:bodyPr>
            <a:normAutofit fontScale="90000"/>
          </a:bodyPr>
          <a:lstStyle/>
          <a:p>
            <a:pPr eaLnBrk="1" hangingPunct="1"/>
            <a:r>
              <a:rPr lang="en-US" b="1" dirty="0" smtClean="0">
                <a:latin typeface="Times New Roman" pitchFamily="18" charset="0"/>
                <a:ea typeface="ＭＳ Ｐゴシック" pitchFamily="-111" charset="-128"/>
              </a:rPr>
              <a:t>AUTHOR:</a:t>
            </a:r>
            <a:br>
              <a:rPr lang="en-US" b="1" dirty="0" smtClean="0">
                <a:latin typeface="Times New Roman" pitchFamily="18" charset="0"/>
                <a:ea typeface="ＭＳ Ｐゴシック" pitchFamily="-111" charset="-128"/>
              </a:rPr>
            </a:br>
            <a:r>
              <a:rPr lang="en-US" sz="3600" b="1" dirty="0" smtClean="0">
                <a:latin typeface="Times New Roman" pitchFamily="18" charset="0"/>
                <a:ea typeface="ＭＳ Ｐゴシック" pitchFamily="-111" charset="-128"/>
              </a:rPr>
              <a:t>George Bernard Shaw</a:t>
            </a:r>
          </a:p>
        </p:txBody>
      </p:sp>
      <p:sp>
        <p:nvSpPr>
          <p:cNvPr id="14339" name="Content Placeholder 2"/>
          <p:cNvSpPr>
            <a:spLocks noGrp="1"/>
          </p:cNvSpPr>
          <p:nvPr>
            <p:ph idx="1"/>
          </p:nvPr>
        </p:nvSpPr>
        <p:spPr>
          <a:xfrm>
            <a:off x="457200" y="1925638"/>
            <a:ext cx="5997575" cy="4503737"/>
          </a:xfrm>
        </p:spPr>
        <p:txBody>
          <a:bodyPr>
            <a:normAutofit/>
          </a:bodyPr>
          <a:lstStyle/>
          <a:p>
            <a:pPr eaLnBrk="1" hangingPunct="1">
              <a:lnSpc>
                <a:spcPct val="80000"/>
              </a:lnSpc>
            </a:pPr>
            <a:r>
              <a:rPr lang="en-US" dirty="0" smtClean="0">
                <a:latin typeface="Times New Roman" pitchFamily="18" charset="0"/>
                <a:ea typeface="ＭＳ Ｐゴシック" pitchFamily="-111" charset="-128"/>
              </a:rPr>
              <a:t>English</a:t>
            </a:r>
          </a:p>
          <a:p>
            <a:pPr eaLnBrk="1" hangingPunct="1">
              <a:lnSpc>
                <a:spcPct val="80000"/>
              </a:lnSpc>
            </a:pPr>
            <a:r>
              <a:rPr lang="en-US" dirty="0" smtClean="0">
                <a:latin typeface="Times New Roman" pitchFamily="18" charset="0"/>
                <a:ea typeface="ＭＳ Ｐゴシック" pitchFamily="-111" charset="-128"/>
              </a:rPr>
              <a:t>Lived from 1856-1950</a:t>
            </a:r>
          </a:p>
          <a:p>
            <a:pPr eaLnBrk="1" hangingPunct="1">
              <a:lnSpc>
                <a:spcPct val="80000"/>
              </a:lnSpc>
            </a:pPr>
            <a:r>
              <a:rPr lang="en-US" dirty="0" smtClean="0">
                <a:latin typeface="Times New Roman" pitchFamily="18" charset="0"/>
                <a:ea typeface="ＭＳ Ｐゴシック" pitchFamily="-111" charset="-128"/>
              </a:rPr>
              <a:t>Very outspoken about politics and often criticized for his radical views</a:t>
            </a:r>
          </a:p>
          <a:p>
            <a:pPr eaLnBrk="1" hangingPunct="1">
              <a:lnSpc>
                <a:spcPct val="80000"/>
              </a:lnSpc>
            </a:pPr>
            <a:r>
              <a:rPr lang="en-US" dirty="0" smtClean="0">
                <a:latin typeface="Times New Roman" pitchFamily="18" charset="0"/>
                <a:ea typeface="ＭＳ Ｐゴシック" pitchFamily="-111" charset="-128"/>
              </a:rPr>
              <a:t>Won Nobel Prize for Literature in 1925</a:t>
            </a:r>
          </a:p>
          <a:p>
            <a:pPr eaLnBrk="1" hangingPunct="1">
              <a:lnSpc>
                <a:spcPct val="80000"/>
              </a:lnSpc>
            </a:pPr>
            <a:r>
              <a:rPr lang="en-US" dirty="0" smtClean="0">
                <a:latin typeface="Times New Roman" pitchFamily="18" charset="0"/>
                <a:ea typeface="ＭＳ Ｐゴシック" pitchFamily="-111" charset="-128"/>
              </a:rPr>
              <a:t>Believed that the </a:t>
            </a:r>
            <a:r>
              <a:rPr lang="en-US" b="1" dirty="0" smtClean="0">
                <a:latin typeface="Times New Roman" pitchFamily="18" charset="0"/>
                <a:ea typeface="ＭＳ Ｐゴシック" pitchFamily="-111" charset="-128"/>
              </a:rPr>
              <a:t>transformation of the individual</a:t>
            </a:r>
            <a:r>
              <a:rPr lang="en-US" dirty="0" smtClean="0">
                <a:latin typeface="Times New Roman" pitchFamily="18" charset="0"/>
                <a:ea typeface="ＭＳ Ｐゴシック" pitchFamily="-111" charset="-128"/>
              </a:rPr>
              <a:t> could lead to the transformation of society</a:t>
            </a:r>
          </a:p>
          <a:p>
            <a:pPr eaLnBrk="1" hangingPunct="1">
              <a:lnSpc>
                <a:spcPct val="80000"/>
              </a:lnSpc>
              <a:buFont typeface="Arial" charset="0"/>
              <a:buNone/>
            </a:pPr>
            <a:endParaRPr lang="en-US" dirty="0" smtClean="0">
              <a:latin typeface="Times New Roman" pitchFamily="18" charset="0"/>
              <a:ea typeface="ＭＳ Ｐゴシック" pitchFamily="-111" charset="-128"/>
            </a:endParaRPr>
          </a:p>
        </p:txBody>
      </p:sp>
      <p:pic>
        <p:nvPicPr>
          <p:cNvPr id="14340" name="Picture 3" descr="shaw.jpg"/>
          <p:cNvPicPr>
            <a:picLocks noChangeAspect="1"/>
          </p:cNvPicPr>
          <p:nvPr/>
        </p:nvPicPr>
        <p:blipFill>
          <a:blip r:embed="rId2" cstate="print"/>
          <a:srcRect/>
          <a:stretch>
            <a:fillRect/>
          </a:stretch>
        </p:blipFill>
        <p:spPr bwMode="auto">
          <a:xfrm>
            <a:off x="6454775" y="2592388"/>
            <a:ext cx="2057400" cy="2882900"/>
          </a:xfrm>
          <a:prstGeom prst="rect">
            <a:avLst/>
          </a:prstGeom>
          <a:noFill/>
          <a:ln w="9525">
            <a:noFill/>
            <a:miter lim="800000"/>
            <a:headEnd/>
            <a:tailEnd/>
          </a:ln>
        </p:spPr>
      </p:pic>
    </p:spTree>
    <p:extLst>
      <p:ext uri="{BB962C8B-B14F-4D97-AF65-F5344CB8AC3E}">
        <p14:creationId xmlns:p14="http://schemas.microsoft.com/office/powerpoint/2010/main" val="1977306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936625"/>
            <a:ext cx="4819650" cy="1322388"/>
          </a:xfrm>
        </p:spPr>
        <p:txBody>
          <a:bodyPr/>
          <a:lstStyle/>
          <a:p>
            <a:pPr eaLnBrk="1" hangingPunct="1"/>
            <a:r>
              <a:rPr lang="en-US" b="1" smtClean="0">
                <a:latin typeface="Times New Roman" pitchFamily="18" charset="0"/>
                <a:ea typeface="ＭＳ Ｐゴシック" pitchFamily="-111" charset="-128"/>
              </a:rPr>
              <a:t>SETTING</a:t>
            </a:r>
            <a:endParaRPr lang="en-US" b="1" i="1" smtClean="0">
              <a:latin typeface="Times New Roman" pitchFamily="18" charset="0"/>
              <a:ea typeface="ＭＳ Ｐゴシック" pitchFamily="-111" charset="-128"/>
            </a:endParaRPr>
          </a:p>
        </p:txBody>
      </p:sp>
      <p:sp>
        <p:nvSpPr>
          <p:cNvPr id="15363" name="Content Placeholder 2"/>
          <p:cNvSpPr>
            <a:spLocks noGrp="1"/>
          </p:cNvSpPr>
          <p:nvPr>
            <p:ph idx="1"/>
          </p:nvPr>
        </p:nvSpPr>
        <p:spPr>
          <a:xfrm>
            <a:off x="457200" y="2579688"/>
            <a:ext cx="8229600" cy="3770312"/>
          </a:xfrm>
        </p:spPr>
        <p:txBody>
          <a:bodyPr/>
          <a:lstStyle/>
          <a:p>
            <a:pPr eaLnBrk="1" hangingPunct="1"/>
            <a:r>
              <a:rPr lang="en-US" sz="2800" smtClean="0">
                <a:latin typeface="Times New Roman" pitchFamily="18" charset="0"/>
                <a:ea typeface="ＭＳ Ｐゴシック" pitchFamily="-111" charset="-128"/>
                <a:cs typeface="Times New Roman" pitchFamily="18" charset="0"/>
              </a:rPr>
              <a:t>London 1912</a:t>
            </a:r>
          </a:p>
          <a:p>
            <a:pPr eaLnBrk="1" hangingPunct="1"/>
            <a:r>
              <a:rPr lang="en-US" sz="2800" smtClean="0">
                <a:latin typeface="Times New Roman" pitchFamily="18" charset="0"/>
                <a:ea typeface="ＭＳ Ｐゴシック" pitchFamily="-111" charset="-128"/>
                <a:cs typeface="Times New Roman" pitchFamily="18" charset="0"/>
              </a:rPr>
              <a:t>During this era, both in the play and in real life, there were huge differences between the rich and the poor. </a:t>
            </a:r>
          </a:p>
          <a:p>
            <a:pPr eaLnBrk="1" hangingPunct="1"/>
            <a:r>
              <a:rPr lang="en-US" sz="2800" smtClean="0">
                <a:latin typeface="Times New Roman" pitchFamily="18" charset="0"/>
                <a:ea typeface="ＭＳ Ｐゴシック" pitchFamily="-111" charset="-128"/>
                <a:cs typeface="Times New Roman" pitchFamily="18" charset="0"/>
              </a:rPr>
              <a:t>Social classes were clearly defined, and it was hard to move from one class to another.</a:t>
            </a:r>
          </a:p>
          <a:p>
            <a:pPr eaLnBrk="1" hangingPunct="1"/>
            <a:r>
              <a:rPr lang="en-US" sz="2800" smtClean="0">
                <a:latin typeface="Times New Roman" pitchFamily="18" charset="0"/>
                <a:ea typeface="ＭＳ Ｐゴシック" pitchFamily="-111" charset="-128"/>
                <a:cs typeface="Times New Roman" pitchFamily="18" charset="0"/>
              </a:rPr>
              <a:t>Women did not have the same rights as men and were often looked at as inferior.</a:t>
            </a:r>
          </a:p>
          <a:p>
            <a:pPr eaLnBrk="1" hangingPunct="1"/>
            <a:endParaRPr lang="en-US" sz="2800" smtClean="0">
              <a:latin typeface="Times New Roman" pitchFamily="18" charset="0"/>
              <a:ea typeface="ＭＳ Ｐゴシック" pitchFamily="-111" charset="-128"/>
              <a:cs typeface="Times New Roman" pitchFamily="18" charset="0"/>
            </a:endParaRPr>
          </a:p>
        </p:txBody>
      </p:sp>
      <p:pic>
        <p:nvPicPr>
          <p:cNvPr id="15364" name="Picture 3" descr="H2493.jpg"/>
          <p:cNvPicPr>
            <a:picLocks noChangeAspect="1"/>
          </p:cNvPicPr>
          <p:nvPr/>
        </p:nvPicPr>
        <p:blipFill>
          <a:blip r:embed="rId2" cstate="print"/>
          <a:srcRect/>
          <a:stretch>
            <a:fillRect/>
          </a:stretch>
        </p:blipFill>
        <p:spPr bwMode="auto">
          <a:xfrm>
            <a:off x="5105400" y="442913"/>
            <a:ext cx="3581400" cy="2632075"/>
          </a:xfrm>
          <a:prstGeom prst="rect">
            <a:avLst/>
          </a:prstGeom>
          <a:noFill/>
          <a:ln w="9525">
            <a:noFill/>
            <a:miter lim="800000"/>
            <a:headEnd/>
            <a:tailEnd/>
          </a:ln>
        </p:spPr>
      </p:pic>
    </p:spTree>
    <p:extLst>
      <p:ext uri="{BB962C8B-B14F-4D97-AF65-F5344CB8AC3E}">
        <p14:creationId xmlns:p14="http://schemas.microsoft.com/office/powerpoint/2010/main" val="2243667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685800"/>
            <a:ext cx="8229600" cy="990600"/>
          </a:xfrm>
        </p:spPr>
        <p:txBody>
          <a:bodyPr>
            <a:normAutofit fontScale="90000"/>
          </a:bodyPr>
          <a:lstStyle/>
          <a:p>
            <a:pPr eaLnBrk="1" hangingPunct="1"/>
            <a:r>
              <a:rPr lang="en-US" b="1" dirty="0" smtClean="0">
                <a:latin typeface="Times New Roman" pitchFamily="18" charset="0"/>
                <a:ea typeface="ＭＳ Ｐゴシック" pitchFamily="-111" charset="-128"/>
              </a:rPr>
              <a:t>HISTORICAL CONTEXT: </a:t>
            </a:r>
            <a:br>
              <a:rPr lang="en-US" b="1" dirty="0" smtClean="0">
                <a:latin typeface="Times New Roman" pitchFamily="18" charset="0"/>
                <a:ea typeface="ＭＳ Ｐゴシック" pitchFamily="-111" charset="-128"/>
              </a:rPr>
            </a:br>
            <a:r>
              <a:rPr lang="en-US" sz="3600" b="1" dirty="0" smtClean="0">
                <a:latin typeface="Times New Roman" pitchFamily="18" charset="0"/>
                <a:ea typeface="ＭＳ Ｐゴシック" pitchFamily="-111" charset="-128"/>
              </a:rPr>
              <a:t>Social Class</a:t>
            </a:r>
          </a:p>
        </p:txBody>
      </p:sp>
      <p:sp>
        <p:nvSpPr>
          <p:cNvPr id="16387" name="Content Placeholder 2"/>
          <p:cNvSpPr>
            <a:spLocks noGrp="1"/>
          </p:cNvSpPr>
          <p:nvPr>
            <p:ph idx="1"/>
          </p:nvPr>
        </p:nvSpPr>
        <p:spPr>
          <a:xfrm>
            <a:off x="457200" y="2009775"/>
            <a:ext cx="8229600" cy="3902075"/>
          </a:xfrm>
        </p:spPr>
        <p:txBody>
          <a:bodyPr/>
          <a:lstStyle/>
          <a:p>
            <a:pPr eaLnBrk="1" hangingPunct="1"/>
            <a:r>
              <a:rPr lang="en-US" sz="3000" b="1" smtClean="0">
                <a:latin typeface="Times New Roman" pitchFamily="18" charset="0"/>
                <a:ea typeface="ＭＳ Ｐゴシック" pitchFamily="-111" charset="-128"/>
                <a:cs typeface="Times New Roman" pitchFamily="18" charset="0"/>
              </a:rPr>
              <a:t>Upper Class: </a:t>
            </a:r>
            <a:r>
              <a:rPr lang="en-US" sz="3000" smtClean="0">
                <a:latin typeface="Times New Roman" pitchFamily="18" charset="0"/>
                <a:ea typeface="ＭＳ Ｐゴシック" pitchFamily="-111" charset="-128"/>
                <a:cs typeface="Times New Roman" pitchFamily="18" charset="0"/>
              </a:rPr>
              <a:t>didn’t work, noble men and women </a:t>
            </a:r>
          </a:p>
          <a:p>
            <a:pPr eaLnBrk="1" hangingPunct="1">
              <a:buFont typeface="Arial" charset="0"/>
              <a:buNone/>
            </a:pPr>
            <a:r>
              <a:rPr lang="en-US" sz="3000" u="sng" smtClean="0">
                <a:latin typeface="Times New Roman" pitchFamily="18" charset="0"/>
                <a:ea typeface="ＭＳ Ｐゴシック" pitchFamily="-111" charset="-128"/>
                <a:cs typeface="Times New Roman" pitchFamily="18" charset="0"/>
              </a:rPr>
              <a:t>In the play</a:t>
            </a:r>
            <a:r>
              <a:rPr lang="en-US" sz="3000" smtClean="0">
                <a:latin typeface="Times New Roman" pitchFamily="18" charset="0"/>
                <a:ea typeface="ＭＳ Ｐゴシック" pitchFamily="-111" charset="-128"/>
                <a:cs typeface="Times New Roman" pitchFamily="18" charset="0"/>
              </a:rPr>
              <a:t>: HOST and HOSTESS of the Embassy Ball</a:t>
            </a:r>
          </a:p>
          <a:p>
            <a:pPr eaLnBrk="1" hangingPunct="1"/>
            <a:r>
              <a:rPr lang="en-US" sz="3000" b="1" smtClean="0">
                <a:latin typeface="Times New Roman" pitchFamily="18" charset="0"/>
                <a:ea typeface="ＭＳ Ｐゴシック" pitchFamily="-111" charset="-128"/>
                <a:cs typeface="Times New Roman" pitchFamily="18" charset="0"/>
              </a:rPr>
              <a:t>Upper Middle Class: </a:t>
            </a:r>
            <a:r>
              <a:rPr lang="en-US" sz="3000" smtClean="0">
                <a:latin typeface="Times New Roman" pitchFamily="18" charset="0"/>
                <a:ea typeface="ＭＳ Ｐゴシック" pitchFamily="-111" charset="-128"/>
                <a:cs typeface="Times New Roman" pitchFamily="18" charset="0"/>
              </a:rPr>
              <a:t>worked but were employed in safe, clean jobs (lawyers, doctors, professors) </a:t>
            </a:r>
          </a:p>
          <a:p>
            <a:pPr eaLnBrk="1" hangingPunct="1">
              <a:buFont typeface="Arial" charset="0"/>
              <a:buNone/>
            </a:pPr>
            <a:r>
              <a:rPr lang="en-US" sz="3000" u="sng" smtClean="0">
                <a:latin typeface="Times New Roman" pitchFamily="18" charset="0"/>
                <a:ea typeface="ＭＳ Ｐゴシック" pitchFamily="-111" charset="-128"/>
                <a:cs typeface="Times New Roman" pitchFamily="18" charset="0"/>
              </a:rPr>
              <a:t>In the play</a:t>
            </a:r>
            <a:r>
              <a:rPr lang="en-US" sz="3000" smtClean="0">
                <a:latin typeface="Times New Roman" pitchFamily="18" charset="0"/>
                <a:ea typeface="ＭＳ Ｐゴシック" pitchFamily="-111" charset="-128"/>
                <a:cs typeface="Times New Roman" pitchFamily="18" charset="0"/>
              </a:rPr>
              <a:t>: HENRY HIGGINS, COLONEL PICKERING</a:t>
            </a:r>
          </a:p>
        </p:txBody>
      </p:sp>
    </p:spTree>
    <p:extLst>
      <p:ext uri="{BB962C8B-B14F-4D97-AF65-F5344CB8AC3E}">
        <p14:creationId xmlns:p14="http://schemas.microsoft.com/office/powerpoint/2010/main" val="4264694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1779588"/>
            <a:ext cx="8229600" cy="2935287"/>
          </a:xfrm>
        </p:spPr>
        <p:txBody>
          <a:bodyPr/>
          <a:lstStyle/>
          <a:p>
            <a:pPr eaLnBrk="1" hangingPunct="1"/>
            <a:r>
              <a:rPr lang="en-US" sz="2800" b="1" dirty="0" smtClean="0">
                <a:latin typeface="Times New Roman" pitchFamily="18" charset="0"/>
                <a:ea typeface="ＭＳ Ｐゴシック" pitchFamily="-111" charset="-128"/>
                <a:cs typeface="Times New Roman" pitchFamily="18" charset="0"/>
              </a:rPr>
              <a:t>Lower Middle Class: </a:t>
            </a:r>
            <a:r>
              <a:rPr lang="en-US" sz="2800" dirty="0" smtClean="0">
                <a:latin typeface="Times New Roman" pitchFamily="18" charset="0"/>
                <a:ea typeface="ＭＳ Ｐゴシック" pitchFamily="-111" charset="-128"/>
                <a:cs typeface="Times New Roman" pitchFamily="18" charset="0"/>
              </a:rPr>
              <a:t>worked in dangerous jobs and unsanitary conditions</a:t>
            </a:r>
          </a:p>
          <a:p>
            <a:pPr eaLnBrk="1" hangingPunct="1"/>
            <a:r>
              <a:rPr lang="en-US" sz="2800" b="1" dirty="0" smtClean="0">
                <a:latin typeface="Times New Roman" pitchFamily="18" charset="0"/>
                <a:ea typeface="ＭＳ Ｐゴシック" pitchFamily="-111" charset="-128"/>
                <a:cs typeface="Times New Roman" pitchFamily="18" charset="0"/>
              </a:rPr>
              <a:t>Lower Class: </a:t>
            </a:r>
            <a:r>
              <a:rPr lang="en-US" sz="2800" dirty="0" smtClean="0">
                <a:latin typeface="Times New Roman" pitchFamily="18" charset="0"/>
                <a:ea typeface="ＭＳ Ｐゴシック" pitchFamily="-111" charset="-128"/>
                <a:cs typeface="Times New Roman" pitchFamily="18" charset="0"/>
              </a:rPr>
              <a:t>did not work or worked little, had no financial freedom, were often servants</a:t>
            </a:r>
          </a:p>
          <a:p>
            <a:pPr eaLnBrk="1" hangingPunct="1">
              <a:buFont typeface="Arial" charset="0"/>
              <a:buNone/>
            </a:pPr>
            <a:r>
              <a:rPr lang="en-US" sz="2800" u="sng" dirty="0" smtClean="0">
                <a:latin typeface="Times New Roman" pitchFamily="18" charset="0"/>
                <a:ea typeface="ＭＳ Ｐゴシック" pitchFamily="-111" charset="-128"/>
                <a:cs typeface="Times New Roman" pitchFamily="18" charset="0"/>
              </a:rPr>
              <a:t>In the play</a:t>
            </a:r>
            <a:r>
              <a:rPr lang="en-US" sz="2800" dirty="0" smtClean="0">
                <a:latin typeface="Times New Roman" pitchFamily="18" charset="0"/>
                <a:ea typeface="ＭＳ Ｐゴシック" pitchFamily="-111" charset="-128"/>
                <a:cs typeface="Times New Roman" pitchFamily="18" charset="0"/>
              </a:rPr>
              <a:t>: ELIZA DOOLITTLE</a:t>
            </a:r>
          </a:p>
        </p:txBody>
      </p:sp>
      <p:sp>
        <p:nvSpPr>
          <p:cNvPr id="17411" name="Title 1"/>
          <p:cNvSpPr txBox="1">
            <a:spLocks/>
          </p:cNvSpPr>
          <p:nvPr/>
        </p:nvSpPr>
        <p:spPr bwMode="auto">
          <a:xfrm>
            <a:off x="457200" y="571500"/>
            <a:ext cx="8229600" cy="838200"/>
          </a:xfrm>
          <a:prstGeom prst="rect">
            <a:avLst/>
          </a:prstGeom>
          <a:noFill/>
          <a:ln w="9525">
            <a:noFill/>
            <a:miter lim="800000"/>
            <a:headEnd/>
            <a:tailEnd/>
          </a:ln>
        </p:spPr>
        <p:txBody>
          <a:bodyPr anchor="ctr"/>
          <a:lstStyle/>
          <a:p>
            <a:pPr algn="ctr"/>
            <a:r>
              <a:rPr lang="en-US" sz="4400" b="1" dirty="0">
                <a:latin typeface="Times New Roman" pitchFamily="18" charset="0"/>
              </a:rPr>
              <a:t>HISTORICAL CONTEXT: </a:t>
            </a:r>
          </a:p>
          <a:p>
            <a:pPr algn="ctr"/>
            <a:r>
              <a:rPr lang="en-US" sz="3600" b="1" dirty="0">
                <a:latin typeface="Times New Roman" pitchFamily="18" charset="0"/>
              </a:rPr>
              <a:t>Social Class</a:t>
            </a:r>
          </a:p>
        </p:txBody>
      </p:sp>
      <p:pic>
        <p:nvPicPr>
          <p:cNvPr id="17412" name="Picture 3" descr="tumblr_lpo63506Zs1qmn06io1_500.jpg"/>
          <p:cNvPicPr>
            <a:picLocks noChangeAspect="1"/>
          </p:cNvPicPr>
          <p:nvPr/>
        </p:nvPicPr>
        <p:blipFill>
          <a:blip r:embed="rId2" cstate="print"/>
          <a:srcRect/>
          <a:stretch>
            <a:fillRect/>
          </a:stretch>
        </p:blipFill>
        <p:spPr bwMode="auto">
          <a:xfrm>
            <a:off x="2967038" y="4318000"/>
            <a:ext cx="3355975" cy="2012950"/>
          </a:xfrm>
          <a:prstGeom prst="rect">
            <a:avLst/>
          </a:prstGeom>
          <a:noFill/>
          <a:ln w="9525">
            <a:noFill/>
            <a:miter lim="800000"/>
            <a:headEnd/>
            <a:tailEnd/>
          </a:ln>
        </p:spPr>
      </p:pic>
    </p:spTree>
    <p:extLst>
      <p:ext uri="{BB962C8B-B14F-4D97-AF65-F5344CB8AC3E}">
        <p14:creationId xmlns:p14="http://schemas.microsoft.com/office/powerpoint/2010/main" val="2677869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533400"/>
            <a:ext cx="8229600" cy="1447800"/>
          </a:xfrm>
        </p:spPr>
        <p:txBody>
          <a:bodyPr>
            <a:normAutofit fontScale="90000"/>
          </a:bodyPr>
          <a:lstStyle/>
          <a:p>
            <a:pPr eaLnBrk="1" hangingPunct="1"/>
            <a:r>
              <a:rPr lang="en-US" b="1" dirty="0" smtClean="0">
                <a:latin typeface="Times New Roman" pitchFamily="18" charset="0"/>
                <a:ea typeface="ＭＳ Ｐゴシック" pitchFamily="-111" charset="-128"/>
              </a:rPr>
              <a:t>VICTORIAN </a:t>
            </a:r>
            <a:r>
              <a:rPr lang="en-US" sz="4800" b="1" dirty="0" smtClean="0">
                <a:latin typeface="Times New Roman" pitchFamily="18" charset="0"/>
                <a:ea typeface="ＭＳ Ｐゴシック" pitchFamily="-111" charset="-128"/>
              </a:rPr>
              <a:t>ROMANCES</a:t>
            </a:r>
            <a:br>
              <a:rPr lang="en-US" sz="4800" b="1" dirty="0" smtClean="0">
                <a:latin typeface="Times New Roman" pitchFamily="18" charset="0"/>
                <a:ea typeface="ＭＳ Ｐゴシック" pitchFamily="-111" charset="-128"/>
              </a:rPr>
            </a:br>
            <a:r>
              <a:rPr lang="en-US" b="1" dirty="0" smtClean="0">
                <a:latin typeface="Times New Roman" pitchFamily="18" charset="0"/>
                <a:ea typeface="ＭＳ Ｐゴシック" pitchFamily="-111" charset="-128"/>
              </a:rPr>
              <a:t>What comes to your mind when you hear the term “Romance?” </a:t>
            </a:r>
            <a:endParaRPr lang="en-US" sz="4800" b="1" dirty="0" smtClean="0">
              <a:latin typeface="Times New Roman" pitchFamily="18" charset="0"/>
              <a:ea typeface="ＭＳ Ｐゴシック" pitchFamily="-111" charset="-128"/>
            </a:endParaRPr>
          </a:p>
        </p:txBody>
      </p:sp>
      <p:sp>
        <p:nvSpPr>
          <p:cNvPr id="18435" name="Content Placeholder 2"/>
          <p:cNvSpPr>
            <a:spLocks noGrp="1"/>
          </p:cNvSpPr>
          <p:nvPr>
            <p:ph idx="1"/>
          </p:nvPr>
        </p:nvSpPr>
        <p:spPr>
          <a:xfrm>
            <a:off x="3508375" y="2490788"/>
            <a:ext cx="5356225" cy="3741737"/>
          </a:xfrm>
        </p:spPr>
        <p:txBody>
          <a:bodyPr>
            <a:normAutofit fontScale="92500" lnSpcReduction="20000"/>
          </a:bodyPr>
          <a:lstStyle/>
          <a:p>
            <a:pPr eaLnBrk="1" hangingPunct="1"/>
            <a:r>
              <a:rPr lang="en-US" sz="2800" i="1" dirty="0" smtClean="0">
                <a:latin typeface="Times New Roman" pitchFamily="18" charset="0"/>
                <a:ea typeface="ＭＳ Ｐゴシック" pitchFamily="-111" charset="-128"/>
                <a:cs typeface="Times New Roman" pitchFamily="18" charset="0"/>
              </a:rPr>
              <a:t>Pygmalion </a:t>
            </a:r>
            <a:r>
              <a:rPr lang="en-US" sz="2800" dirty="0" smtClean="0">
                <a:latin typeface="Times New Roman" pitchFamily="18" charset="0"/>
                <a:ea typeface="ＭＳ Ｐゴシック" pitchFamily="-111" charset="-128"/>
                <a:cs typeface="Times New Roman" pitchFamily="18" charset="0"/>
              </a:rPr>
              <a:t>is not the typical romance we think of today.</a:t>
            </a:r>
          </a:p>
          <a:p>
            <a:pPr eaLnBrk="1" hangingPunct="1"/>
            <a:r>
              <a:rPr lang="en-US" sz="2800" dirty="0" smtClean="0">
                <a:latin typeface="Times New Roman" pitchFamily="18" charset="0"/>
                <a:ea typeface="ＭＳ Ｐゴシック" pitchFamily="-111" charset="-128"/>
                <a:cs typeface="Times New Roman" pitchFamily="18" charset="0"/>
              </a:rPr>
              <a:t>Victorian romances, such as </a:t>
            </a:r>
            <a:r>
              <a:rPr lang="en-US" sz="2800" i="1" dirty="0" smtClean="0">
                <a:latin typeface="Times New Roman" pitchFamily="18" charset="0"/>
                <a:ea typeface="ＭＳ Ｐゴシック" pitchFamily="-111" charset="-128"/>
                <a:cs typeface="Times New Roman" pitchFamily="18" charset="0"/>
              </a:rPr>
              <a:t>Pygmalion</a:t>
            </a:r>
            <a:r>
              <a:rPr lang="en-US" sz="2800" dirty="0" smtClean="0">
                <a:latin typeface="Times New Roman" pitchFamily="18" charset="0"/>
                <a:ea typeface="ＭＳ Ｐゴシック" pitchFamily="-111" charset="-128"/>
                <a:cs typeface="Times New Roman" pitchFamily="18" charset="0"/>
              </a:rPr>
              <a:t> set out to examine social issues.</a:t>
            </a:r>
          </a:p>
          <a:p>
            <a:pPr eaLnBrk="1" hangingPunct="1"/>
            <a:r>
              <a:rPr lang="en-US" sz="2800" dirty="0" smtClean="0">
                <a:latin typeface="Times New Roman" pitchFamily="18" charset="0"/>
                <a:ea typeface="ＭＳ Ｐゴシック" pitchFamily="-111" charset="-128"/>
                <a:cs typeface="Times New Roman" pitchFamily="18" charset="0"/>
              </a:rPr>
              <a:t>They often showcased poor but honorable leading ladies and male protagonists who learned that wealth and social class do not define a person’s character.</a:t>
            </a:r>
          </a:p>
          <a:p>
            <a:pPr eaLnBrk="1" hangingPunct="1"/>
            <a:endParaRPr lang="en-US" sz="2800" dirty="0" smtClean="0">
              <a:latin typeface="Times New Roman" pitchFamily="18" charset="0"/>
              <a:ea typeface="ＭＳ Ｐゴシック" pitchFamily="-111" charset="-128"/>
              <a:cs typeface="Times New Roman" pitchFamily="18" charset="0"/>
            </a:endParaRPr>
          </a:p>
        </p:txBody>
      </p:sp>
      <p:pic>
        <p:nvPicPr>
          <p:cNvPr id="18436" name="Picture 3" descr="victorian_romance.png"/>
          <p:cNvPicPr>
            <a:picLocks noChangeAspect="1"/>
          </p:cNvPicPr>
          <p:nvPr/>
        </p:nvPicPr>
        <p:blipFill>
          <a:blip r:embed="rId2" cstate="print"/>
          <a:srcRect/>
          <a:stretch>
            <a:fillRect/>
          </a:stretch>
        </p:blipFill>
        <p:spPr bwMode="auto">
          <a:xfrm>
            <a:off x="457200" y="2490788"/>
            <a:ext cx="2843213" cy="2339975"/>
          </a:xfrm>
          <a:prstGeom prst="rect">
            <a:avLst/>
          </a:prstGeom>
          <a:noFill/>
          <a:ln w="9525">
            <a:noFill/>
            <a:miter lim="800000"/>
            <a:headEnd/>
            <a:tailEnd/>
          </a:ln>
        </p:spPr>
      </p:pic>
    </p:spTree>
    <p:extLst>
      <p:ext uri="{BB962C8B-B14F-4D97-AF65-F5344CB8AC3E}">
        <p14:creationId xmlns:p14="http://schemas.microsoft.com/office/powerpoint/2010/main" val="3964767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smtClean="0">
                <a:latin typeface="Times New Roman" pitchFamily="18" charset="0"/>
                <a:ea typeface="ＭＳ Ｐゴシック" pitchFamily="-111" charset="-128"/>
              </a:rPr>
              <a:t>SHAVIAN DRAMA</a:t>
            </a:r>
          </a:p>
        </p:txBody>
      </p:sp>
      <p:sp>
        <p:nvSpPr>
          <p:cNvPr id="19459" name="Content Placeholder 2"/>
          <p:cNvSpPr>
            <a:spLocks noGrp="1"/>
          </p:cNvSpPr>
          <p:nvPr>
            <p:ph idx="1"/>
          </p:nvPr>
        </p:nvSpPr>
        <p:spPr/>
        <p:txBody>
          <a:bodyPr/>
          <a:lstStyle/>
          <a:p>
            <a:pPr eaLnBrk="1" hangingPunct="1"/>
            <a:r>
              <a:rPr lang="en-US" sz="3000" smtClean="0">
                <a:latin typeface="Times New Roman" pitchFamily="18" charset="0"/>
                <a:ea typeface="ＭＳ Ｐゴシック" pitchFamily="-111" charset="-128"/>
                <a:cs typeface="Times New Roman" pitchFamily="18" charset="0"/>
              </a:rPr>
              <a:t>Shavian Drama is a type of politically and socially charged “discussion play” made popular by George Bernard Shaw and Oscar Wilde.</a:t>
            </a:r>
          </a:p>
          <a:p>
            <a:pPr eaLnBrk="1" hangingPunct="1"/>
            <a:r>
              <a:rPr lang="en-US" sz="3000" smtClean="0">
                <a:latin typeface="Times New Roman" pitchFamily="18" charset="0"/>
                <a:ea typeface="ＭＳ Ｐゴシック" pitchFamily="-111" charset="-128"/>
                <a:cs typeface="Times New Roman" pitchFamily="18" charset="0"/>
              </a:rPr>
              <a:t>In </a:t>
            </a:r>
            <a:r>
              <a:rPr lang="en-US" sz="3000" i="1" smtClean="0">
                <a:latin typeface="Times New Roman" pitchFamily="18" charset="0"/>
                <a:ea typeface="ＭＳ Ｐゴシック" pitchFamily="-111" charset="-128"/>
                <a:cs typeface="Times New Roman" pitchFamily="18" charset="0"/>
              </a:rPr>
              <a:t>Pygmalion</a:t>
            </a:r>
            <a:r>
              <a:rPr lang="en-US" sz="3000" smtClean="0">
                <a:latin typeface="Times New Roman" pitchFamily="18" charset="0"/>
                <a:ea typeface="ＭＳ Ｐゴシック" pitchFamily="-111" charset="-128"/>
                <a:cs typeface="Times New Roman" pitchFamily="18" charset="0"/>
              </a:rPr>
              <a:t>, Shaw tackles issues about women’s rights, language, social class, and the idea of self-transformation.</a:t>
            </a:r>
          </a:p>
        </p:txBody>
      </p:sp>
    </p:spTree>
    <p:extLst>
      <p:ext uri="{BB962C8B-B14F-4D97-AF65-F5344CB8AC3E}">
        <p14:creationId xmlns:p14="http://schemas.microsoft.com/office/powerpoint/2010/main" val="188965731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2360</TotalTime>
  <Words>607</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iRespondGraphMaster</vt:lpstr>
      <vt:lpstr>Clarity</vt:lpstr>
      <vt:lpstr>iRespondQuestionMaster</vt:lpstr>
      <vt:lpstr>Unit 4 Activator</vt:lpstr>
      <vt:lpstr>Pygmalion – Unit 4  </vt:lpstr>
      <vt:lpstr>Pygmalion by George Bernard Shaw</vt:lpstr>
      <vt:lpstr>AUTHOR: George Bernard Shaw</vt:lpstr>
      <vt:lpstr>SETTING</vt:lpstr>
      <vt:lpstr>HISTORICAL CONTEXT:  Social Class</vt:lpstr>
      <vt:lpstr>PowerPoint Presentation</vt:lpstr>
      <vt:lpstr>VICTORIAN ROMANCES What comes to your mind when you hear the term “Romance?” </vt:lpstr>
      <vt:lpstr>SHAVIAN DRAMA</vt:lpstr>
      <vt:lpstr>PowerPoint Presentation</vt:lpstr>
      <vt:lpstr>What does “Pygmalion” mean? </vt:lpstr>
      <vt:lpstr>The Myth of Pygmalion</vt:lpstr>
      <vt:lpstr>Closing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Activator: p. 87</dc:title>
  <dc:creator>Alexandra Yeganegi</dc:creator>
  <cp:lastModifiedBy>Alexandra Yeganegi</cp:lastModifiedBy>
  <cp:revision>10</cp:revision>
  <dcterms:created xsi:type="dcterms:W3CDTF">2013-12-03T20:48:21Z</dcterms:created>
  <dcterms:modified xsi:type="dcterms:W3CDTF">2014-05-08T12:04:08Z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