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85"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5" r:id="rId19"/>
    <p:sldId id="276" r:id="rId20"/>
    <p:sldId id="279" r:id="rId21"/>
    <p:sldId id="280" r:id="rId22"/>
    <p:sldId id="281" r:id="rId23"/>
    <p:sldId id="282" r:id="rId24"/>
    <p:sldId id="283"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C73041-66DB-4BE8-8B7A-0CA4D5F7DE7E}" type="datetimeFigureOut">
              <a:rPr lang="en-US" smtClean="0"/>
              <a:t>8/7/2014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DE2AE-1375-43AD-807A-B912B61076E5}" type="slidenum">
              <a:rPr lang="en-US" smtClean="0"/>
              <a:t>‹#›</a:t>
            </a:fld>
            <a:endParaRPr lang="en-US"/>
          </a:p>
        </p:txBody>
      </p:sp>
    </p:spTree>
    <p:extLst>
      <p:ext uri="{BB962C8B-B14F-4D97-AF65-F5344CB8AC3E}">
        <p14:creationId xmlns:p14="http://schemas.microsoft.com/office/powerpoint/2010/main" val="53022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7CFF5-52DE-4CDA-90D5-975F3882237A}" type="slidenum">
              <a:rPr lang="en-US" smtClean="0"/>
              <a:t>11</a:t>
            </a:fld>
            <a:endParaRPr lang="en-US"/>
          </a:p>
        </p:txBody>
      </p:sp>
    </p:spTree>
    <p:extLst>
      <p:ext uri="{BB962C8B-B14F-4D97-AF65-F5344CB8AC3E}">
        <p14:creationId xmlns:p14="http://schemas.microsoft.com/office/powerpoint/2010/main" val="278794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AB4E666-70CC-4DD9-A5B2-52E7B0918496}"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2FC203D6-5294-4369-841C-D8122B766532}"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4E666-70CC-4DD9-A5B2-52E7B0918496}"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203D6-5294-4369-841C-D8122B7665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B4E666-70CC-4DD9-A5B2-52E7B0918496}"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203D6-5294-4369-841C-D8122B7665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4E666-70CC-4DD9-A5B2-52E7B0918496}"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203D6-5294-4369-841C-D8122B7665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AB4E666-70CC-4DD9-A5B2-52E7B0918496}" type="datetimeFigureOut">
              <a:rPr lang="en-US" smtClean="0"/>
              <a:t>8/7/2014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203D6-5294-4369-841C-D8122B766532}"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B4E666-70CC-4DD9-A5B2-52E7B0918496}" type="datetimeFigureOut">
              <a:rPr lang="en-US" smtClean="0"/>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203D6-5294-4369-841C-D8122B7665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B4E666-70CC-4DD9-A5B2-52E7B0918496}" type="datetimeFigureOut">
              <a:rPr lang="en-US" smtClean="0"/>
              <a:t>8/7/2014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C203D6-5294-4369-841C-D8122B7665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B4E666-70CC-4DD9-A5B2-52E7B0918496}" type="datetimeFigureOut">
              <a:rPr lang="en-US" smtClean="0"/>
              <a:t>8/7/2014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C203D6-5294-4369-841C-D8122B7665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AB4E666-70CC-4DD9-A5B2-52E7B0918496}" type="datetimeFigureOut">
              <a:rPr lang="en-US" smtClean="0"/>
              <a:t>8/7/2014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C203D6-5294-4369-841C-D8122B7665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B4E666-70CC-4DD9-A5B2-52E7B0918496}" type="datetimeFigureOut">
              <a:rPr lang="en-US" smtClean="0"/>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203D6-5294-4369-841C-D8122B766532}"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AB4E666-70CC-4DD9-A5B2-52E7B0918496}" type="datetimeFigureOut">
              <a:rPr lang="en-US" smtClean="0"/>
              <a:t>8/7/2014</a:t>
            </a:fld>
            <a:endParaRPr lang="en-US"/>
          </a:p>
        </p:txBody>
      </p:sp>
      <p:sp>
        <p:nvSpPr>
          <p:cNvPr id="7" name="Slide Number Placeholder 6"/>
          <p:cNvSpPr>
            <a:spLocks noGrp="1"/>
          </p:cNvSpPr>
          <p:nvPr>
            <p:ph type="sldNum" sz="quarter" idx="12"/>
          </p:nvPr>
        </p:nvSpPr>
        <p:spPr/>
        <p:txBody>
          <a:bodyPr/>
          <a:lstStyle/>
          <a:p>
            <a:fld id="{2FC203D6-5294-4369-841C-D8122B766532}"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AB4E666-70CC-4DD9-A5B2-52E7B0918496}" type="datetimeFigureOut">
              <a:rPr lang="en-US" smtClean="0"/>
              <a:t>8/7/2014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FC203D6-5294-4369-841C-D8122B766532}"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Warm-UP</a:t>
            </a:r>
            <a:endParaRPr lang="en-US" dirty="0"/>
          </a:p>
        </p:txBody>
      </p:sp>
      <p:sp>
        <p:nvSpPr>
          <p:cNvPr id="5" name="Content Placeholder 4"/>
          <p:cNvSpPr>
            <a:spLocks noGrp="1"/>
          </p:cNvSpPr>
          <p:nvPr>
            <p:ph idx="1"/>
          </p:nvPr>
        </p:nvSpPr>
        <p:spPr/>
        <p:txBody>
          <a:bodyPr/>
          <a:lstStyle/>
          <a:p>
            <a:pPr marL="114300" indent="0">
              <a:buNone/>
            </a:pPr>
            <a:r>
              <a:rPr lang="en-US" dirty="0" smtClean="0"/>
              <a:t>Complete </a:t>
            </a:r>
            <a:r>
              <a:rPr lang="en-US" dirty="0" smtClean="0"/>
              <a:t>the Figurative Language Review handout (both sections</a:t>
            </a:r>
            <a:r>
              <a:rPr lang="en-US" dirty="0" smtClean="0"/>
              <a:t>).  Please work INDEPENDENTLY.  </a:t>
            </a:r>
            <a:r>
              <a:rPr lang="en-US" dirty="0" smtClean="0"/>
              <a:t>I need to know what YOU know, not what the people at your table know.  </a:t>
            </a:r>
            <a:endParaRPr lang="en-US" dirty="0"/>
          </a:p>
        </p:txBody>
      </p:sp>
    </p:spTree>
    <p:extLst>
      <p:ext uri="{BB962C8B-B14F-4D97-AF65-F5344CB8AC3E}">
        <p14:creationId xmlns:p14="http://schemas.microsoft.com/office/powerpoint/2010/main" val="1103529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95525" y="6251575"/>
            <a:ext cx="5715000" cy="461665"/>
          </a:xfrm>
          <a:prstGeom prst="rect">
            <a:avLst/>
          </a:prstGeom>
          <a:noFill/>
        </p:spPr>
        <p:txBody>
          <a:bodyPr>
            <a:spAutoFit/>
          </a:bodyPr>
          <a:lstStyle/>
          <a:p>
            <a:pPr eaLnBrk="1" hangingPunct="1">
              <a:defRPr/>
            </a:pPr>
            <a:r>
              <a:rPr lang="en-US" sz="2400" b="1" dirty="0">
                <a:solidFill>
                  <a:schemeClr val="bg1"/>
                </a:solidFill>
                <a:latin typeface="Bradley Hand ITC" pitchFamily="66" charset="0"/>
                <a:cs typeface="Arial" charset="0"/>
              </a:rPr>
              <a:t>Oculus of the Pantheon, Rome     31 BC</a:t>
            </a:r>
          </a:p>
        </p:txBody>
      </p:sp>
      <p:pic>
        <p:nvPicPr>
          <p:cNvPr id="30723" name="Picture 6" descr="800px-PantheonOcul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1534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049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descr="borobudur temple.bmp"/>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600200" y="428625"/>
            <a:ext cx="6324600" cy="5210175"/>
          </a:xfrm>
        </p:spPr>
      </p:pic>
      <p:sp>
        <p:nvSpPr>
          <p:cNvPr id="5" name="TextBox 4"/>
          <p:cNvSpPr txBox="1"/>
          <p:nvPr/>
        </p:nvSpPr>
        <p:spPr>
          <a:xfrm>
            <a:off x="914400" y="5791200"/>
            <a:ext cx="7754815" cy="523220"/>
          </a:xfrm>
          <a:prstGeom prst="rect">
            <a:avLst/>
          </a:prstGeom>
          <a:noFill/>
        </p:spPr>
        <p:txBody>
          <a:bodyPr wrap="square">
            <a:spAutoFit/>
          </a:bodyPr>
          <a:lstStyle/>
          <a:p>
            <a:pPr eaLnBrk="1" hangingPunct="1">
              <a:defRPr/>
            </a:pPr>
            <a:r>
              <a:rPr lang="en-US" sz="2800" b="1" dirty="0">
                <a:solidFill>
                  <a:schemeClr val="bg1"/>
                </a:solidFill>
                <a:latin typeface="Bradley Hand ITC" pitchFamily="66" charset="0"/>
                <a:cs typeface="Arial" charset="0"/>
              </a:rPr>
              <a:t>Buddhist Borobudur Temple, Indonesia    800AD</a:t>
            </a:r>
          </a:p>
        </p:txBody>
      </p:sp>
    </p:spTree>
    <p:extLst>
      <p:ext uri="{BB962C8B-B14F-4D97-AF65-F5344CB8AC3E}">
        <p14:creationId xmlns:p14="http://schemas.microsoft.com/office/powerpoint/2010/main" val="1022190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751px-Oscar_Fredriks_kyrka_3 swed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1" y="304800"/>
            <a:ext cx="6705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05355" y="5867400"/>
            <a:ext cx="5715000" cy="461665"/>
          </a:xfrm>
          <a:prstGeom prst="rect">
            <a:avLst/>
          </a:prstGeom>
          <a:noFill/>
        </p:spPr>
        <p:txBody>
          <a:bodyPr>
            <a:spAutoFit/>
          </a:bodyPr>
          <a:lstStyle/>
          <a:p>
            <a:pPr algn="ctr" eaLnBrk="1" hangingPunct="1">
              <a:defRPr/>
            </a:pPr>
            <a:r>
              <a:rPr lang="en-US" sz="2400" b="1" dirty="0">
                <a:solidFill>
                  <a:schemeClr val="bg1"/>
                </a:solidFill>
                <a:latin typeface="Bradley Hand ITC" pitchFamily="66" charset="0"/>
                <a:cs typeface="Arial" charset="0"/>
              </a:rPr>
              <a:t>Catholic Church Rose Window, Sweden    </a:t>
            </a:r>
          </a:p>
        </p:txBody>
      </p:sp>
    </p:spTree>
    <p:extLst>
      <p:ext uri="{BB962C8B-B14F-4D97-AF65-F5344CB8AC3E}">
        <p14:creationId xmlns:p14="http://schemas.microsoft.com/office/powerpoint/2010/main" val="3702157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4"/>
          <p:cNvSpPr txBox="1">
            <a:spLocks noChangeArrowheads="1"/>
          </p:cNvSpPr>
          <p:nvPr/>
        </p:nvSpPr>
        <p:spPr bwMode="auto">
          <a:xfrm>
            <a:off x="2209800" y="5943600"/>
            <a:ext cx="5715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solidFill>
                  <a:schemeClr val="bg1"/>
                </a:solidFill>
                <a:latin typeface="Bradley Hand ITC" pitchFamily="66" charset="0"/>
                <a:cs typeface="Arial" charset="0"/>
              </a:rPr>
              <a:t>Sun</a:t>
            </a:r>
          </a:p>
        </p:txBody>
      </p:sp>
      <p:pic>
        <p:nvPicPr>
          <p:cNvPr id="33795" name="Picture 6" descr="Yohkohimag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655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
          <p:cNvSpPr txBox="1">
            <a:spLocks noChangeArrowheads="1"/>
          </p:cNvSpPr>
          <p:nvPr/>
        </p:nvSpPr>
        <p:spPr bwMode="auto">
          <a:xfrm>
            <a:off x="1028266" y="5886632"/>
            <a:ext cx="571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chemeClr val="bg1"/>
                </a:solidFill>
                <a:latin typeface="Bradley Hand ITC" pitchFamily="66" charset="0"/>
                <a:cs typeface="Arial" charset="0"/>
              </a:rPr>
              <a:t>Moon</a:t>
            </a:r>
          </a:p>
        </p:txBody>
      </p:sp>
      <p:pic>
        <p:nvPicPr>
          <p:cNvPr id="34819" name="Picture 3" descr="594px-Full_Moon_Luc_Viatou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5333133" cy="537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180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p:cNvSpPr txBox="1">
            <a:spLocks noChangeArrowheads="1"/>
          </p:cNvSpPr>
          <p:nvPr/>
        </p:nvSpPr>
        <p:spPr bwMode="auto">
          <a:xfrm>
            <a:off x="2203938" y="5943600"/>
            <a:ext cx="571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chemeClr val="bg1"/>
                </a:solidFill>
                <a:latin typeface="Bradley Hand ITC" pitchFamily="66" charset="0"/>
                <a:cs typeface="Arial" charset="0"/>
              </a:rPr>
              <a:t>Orange</a:t>
            </a:r>
          </a:p>
        </p:txBody>
      </p:sp>
      <p:pic>
        <p:nvPicPr>
          <p:cNvPr id="35843" name="Picture 3" descr="800px-Orange_and_cross_sec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4719677"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195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4"/>
          <p:cNvSpPr txBox="1">
            <a:spLocks noChangeArrowheads="1"/>
          </p:cNvSpPr>
          <p:nvPr/>
        </p:nvSpPr>
        <p:spPr bwMode="auto">
          <a:xfrm>
            <a:off x="1752600" y="6019800"/>
            <a:ext cx="571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chemeClr val="bg1"/>
                </a:solidFill>
                <a:latin typeface="Bradley Hand ITC" pitchFamily="66" charset="0"/>
                <a:cs typeface="Arial" charset="0"/>
              </a:rPr>
              <a:t>Sunflower</a:t>
            </a:r>
          </a:p>
        </p:txBody>
      </p:sp>
      <p:pic>
        <p:nvPicPr>
          <p:cNvPr id="36867" name="Picture 3" descr="sunfl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226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4"/>
          <p:cNvSpPr txBox="1">
            <a:spLocks noChangeArrowheads="1"/>
          </p:cNvSpPr>
          <p:nvPr/>
        </p:nvSpPr>
        <p:spPr bwMode="auto">
          <a:xfrm>
            <a:off x="1371600" y="5943600"/>
            <a:ext cx="655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chemeClr val="bg1"/>
                </a:solidFill>
                <a:latin typeface="Bradley Hand ITC" pitchFamily="66" charset="0"/>
                <a:cs typeface="Arial" charset="0"/>
              </a:rPr>
              <a:t>Human Eye</a:t>
            </a:r>
          </a:p>
        </p:txBody>
      </p:sp>
      <p:pic>
        <p:nvPicPr>
          <p:cNvPr id="37891" name="Picture 7" descr="800px-Eye_ir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493000"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126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0" y="304800"/>
            <a:ext cx="7124700" cy="923925"/>
          </a:xfrm>
        </p:spPr>
        <p:txBody>
          <a:bodyPr/>
          <a:lstStyle/>
          <a:p>
            <a:pPr eaLnBrk="1" hangingPunct="1"/>
            <a:r>
              <a:rPr lang="en-US" b="1" dirty="0" smtClean="0">
                <a:solidFill>
                  <a:schemeClr val="tx1"/>
                </a:solidFill>
                <a:latin typeface="Calisto MT" pitchFamily="18" charset="0"/>
              </a:rPr>
              <a:t>Personal Mandalas</a:t>
            </a:r>
          </a:p>
        </p:txBody>
      </p:sp>
      <p:sp>
        <p:nvSpPr>
          <p:cNvPr id="7171" name="Rectangle 3"/>
          <p:cNvSpPr>
            <a:spLocks noGrp="1" noChangeArrowheads="1"/>
          </p:cNvSpPr>
          <p:nvPr>
            <p:ph sz="quarter" idx="4294967295"/>
          </p:nvPr>
        </p:nvSpPr>
        <p:spPr>
          <a:xfrm>
            <a:off x="609600" y="1143000"/>
            <a:ext cx="8058150" cy="5508625"/>
          </a:xfrm>
        </p:spPr>
        <p:txBody>
          <a:bodyPr rtlCol="0">
            <a:normAutofit fontScale="92500"/>
          </a:bodyPr>
          <a:lstStyle/>
          <a:p>
            <a:pPr indent="-274320" eaLnBrk="1" fontAlgn="auto" hangingPunct="1">
              <a:lnSpc>
                <a:spcPct val="80000"/>
              </a:lnSpc>
              <a:spcAft>
                <a:spcPts val="0"/>
              </a:spcAft>
              <a:buFontTx/>
              <a:buNone/>
              <a:defRPr/>
            </a:pPr>
            <a:r>
              <a:rPr lang="en-US" sz="2800" b="1" dirty="0">
                <a:solidFill>
                  <a:schemeClr val="tx1"/>
                </a:solidFill>
                <a:latin typeface="Calisto MT" pitchFamily="18" charset="0"/>
              </a:rPr>
              <a:t>A personal mandala</a:t>
            </a:r>
            <a:r>
              <a:rPr lang="en-US" sz="2800" dirty="0">
                <a:solidFill>
                  <a:schemeClr val="tx1"/>
                </a:solidFill>
                <a:latin typeface="Calisto MT" pitchFamily="18" charset="0"/>
              </a:rPr>
              <a:t> </a:t>
            </a:r>
          </a:p>
          <a:p>
            <a:pPr indent="-274320" eaLnBrk="1" fontAlgn="auto" hangingPunct="1">
              <a:lnSpc>
                <a:spcPct val="80000"/>
              </a:lnSpc>
              <a:spcAft>
                <a:spcPts val="0"/>
              </a:spcAft>
              <a:defRPr/>
            </a:pPr>
            <a:r>
              <a:rPr lang="en-US" sz="2800" b="1" dirty="0">
                <a:solidFill>
                  <a:schemeClr val="tx1"/>
                </a:solidFill>
                <a:latin typeface="Calisto MT" pitchFamily="18" charset="0"/>
              </a:rPr>
              <a:t>is a tool used for </a:t>
            </a:r>
            <a:r>
              <a:rPr lang="en-US" sz="2800" b="1" u="sng" dirty="0">
                <a:solidFill>
                  <a:schemeClr val="tx1"/>
                </a:solidFill>
                <a:latin typeface="Calisto MT" pitchFamily="18" charset="0"/>
              </a:rPr>
              <a:t>self observation, growth, or goal making. </a:t>
            </a:r>
          </a:p>
          <a:p>
            <a:pPr indent="-274320" eaLnBrk="1" fontAlgn="auto" hangingPunct="1">
              <a:lnSpc>
                <a:spcPct val="80000"/>
              </a:lnSpc>
              <a:spcAft>
                <a:spcPts val="0"/>
              </a:spcAft>
              <a:defRPr/>
            </a:pPr>
            <a:r>
              <a:rPr lang="en-US" sz="2800" b="1" dirty="0">
                <a:solidFill>
                  <a:schemeClr val="tx1"/>
                </a:solidFill>
                <a:latin typeface="Calisto MT" pitchFamily="18" charset="0"/>
              </a:rPr>
              <a:t>combines elements of an individual’s life, making a unique story based on the </a:t>
            </a:r>
            <a:r>
              <a:rPr lang="en-US" sz="2800" b="1" u="sng" dirty="0">
                <a:solidFill>
                  <a:schemeClr val="tx1"/>
                </a:solidFill>
                <a:latin typeface="Calisto MT" pitchFamily="18" charset="0"/>
              </a:rPr>
              <a:t>past, present and future</a:t>
            </a:r>
            <a:r>
              <a:rPr lang="en-US" sz="2800" b="1" dirty="0">
                <a:solidFill>
                  <a:schemeClr val="tx1"/>
                </a:solidFill>
                <a:latin typeface="Calisto MT" pitchFamily="18" charset="0"/>
              </a:rPr>
              <a:t>.  </a:t>
            </a:r>
          </a:p>
          <a:p>
            <a:pPr indent="-274320" eaLnBrk="1" fontAlgn="auto" hangingPunct="1">
              <a:lnSpc>
                <a:spcPct val="80000"/>
              </a:lnSpc>
              <a:spcAft>
                <a:spcPts val="0"/>
              </a:spcAft>
              <a:defRPr/>
            </a:pPr>
            <a:r>
              <a:rPr lang="en-US" sz="2800" b="1" dirty="0">
                <a:solidFill>
                  <a:schemeClr val="tx1"/>
                </a:solidFill>
                <a:latin typeface="Calisto MT" pitchFamily="18" charset="0"/>
              </a:rPr>
              <a:t>is made based on information regarding </a:t>
            </a:r>
            <a:r>
              <a:rPr lang="en-US" sz="2800" b="1" u="sng" dirty="0">
                <a:solidFill>
                  <a:schemeClr val="tx1"/>
                </a:solidFill>
                <a:latin typeface="Calisto MT" pitchFamily="18" charset="0"/>
              </a:rPr>
              <a:t>personal beliefs</a:t>
            </a:r>
            <a:r>
              <a:rPr lang="en-US" sz="2800" b="1" dirty="0">
                <a:solidFill>
                  <a:schemeClr val="tx1"/>
                </a:solidFill>
                <a:latin typeface="Calisto MT" pitchFamily="18" charset="0"/>
              </a:rPr>
              <a:t>, relationship to nature, family, animals, and so on. </a:t>
            </a:r>
          </a:p>
          <a:p>
            <a:pPr indent="-274320" eaLnBrk="1" fontAlgn="auto" hangingPunct="1">
              <a:lnSpc>
                <a:spcPct val="80000"/>
              </a:lnSpc>
              <a:spcAft>
                <a:spcPts val="0"/>
              </a:spcAft>
              <a:defRPr/>
            </a:pPr>
            <a:r>
              <a:rPr lang="en-US" sz="2800" b="1" dirty="0">
                <a:solidFill>
                  <a:schemeClr val="tx1"/>
                </a:solidFill>
                <a:latin typeface="Calisto MT" pitchFamily="18" charset="0"/>
              </a:rPr>
              <a:t>is often created spontaneously and always </a:t>
            </a:r>
            <a:r>
              <a:rPr lang="en-US" sz="2800" b="1" u="sng" dirty="0">
                <a:solidFill>
                  <a:schemeClr val="tx1"/>
                </a:solidFill>
                <a:latin typeface="Calisto MT" pitchFamily="18" charset="0"/>
              </a:rPr>
              <a:t>unique</a:t>
            </a:r>
            <a:r>
              <a:rPr lang="en-US" sz="2800" b="1" dirty="0">
                <a:solidFill>
                  <a:schemeClr val="tx1"/>
                </a:solidFill>
                <a:latin typeface="Calisto MT" pitchFamily="18" charset="0"/>
              </a:rPr>
              <a:t> to the individual - therefore no two are ever the same. </a:t>
            </a:r>
          </a:p>
          <a:p>
            <a:pPr indent="-274320" eaLnBrk="1" fontAlgn="auto" hangingPunct="1">
              <a:lnSpc>
                <a:spcPct val="80000"/>
              </a:lnSpc>
              <a:spcAft>
                <a:spcPts val="0"/>
              </a:spcAft>
              <a:defRPr/>
            </a:pPr>
            <a:r>
              <a:rPr lang="en-US" sz="2800" b="1" dirty="0">
                <a:solidFill>
                  <a:schemeClr val="tx1"/>
                </a:solidFill>
                <a:latin typeface="Calisto MT" pitchFamily="18" charset="0"/>
              </a:rPr>
              <a:t>can be used for individuals or groups - for particular themes and occasions- such as weddings, anniversaries, special birthdays and </a:t>
            </a:r>
            <a:r>
              <a:rPr lang="en-US" sz="2800" b="1" i="1" dirty="0">
                <a:solidFill>
                  <a:schemeClr val="tx1"/>
                </a:solidFill>
                <a:latin typeface="Calisto MT" pitchFamily="18" charset="0"/>
              </a:rPr>
              <a:t>any celebration of new beginnings—</a:t>
            </a:r>
            <a:r>
              <a:rPr lang="en-US" sz="2800" b="1" i="1" u="sng" dirty="0">
                <a:solidFill>
                  <a:schemeClr val="tx1"/>
                </a:solidFill>
                <a:latin typeface="Calisto MT" pitchFamily="18" charset="0"/>
              </a:rPr>
              <a:t>the beginning of a new school year or semester.</a:t>
            </a:r>
            <a:r>
              <a:rPr lang="en-US" sz="2800" b="1" u="sng" dirty="0">
                <a:solidFill>
                  <a:schemeClr val="tx1"/>
                </a:solidFill>
                <a:latin typeface="Calisto MT" pitchFamily="18" charset="0"/>
              </a:rPr>
              <a:t>  </a:t>
            </a:r>
            <a:r>
              <a:rPr lang="en-US" sz="2800" u="sng" dirty="0">
                <a:solidFill>
                  <a:schemeClr val="tx1"/>
                </a:solidFill>
                <a:latin typeface="Calisto MT" pitchFamily="18" charset="0"/>
              </a:rPr>
              <a:t> </a:t>
            </a:r>
          </a:p>
          <a:p>
            <a:pPr indent="-274320" eaLnBrk="1" fontAlgn="auto" hangingPunct="1">
              <a:lnSpc>
                <a:spcPct val="80000"/>
              </a:lnSpc>
              <a:spcAft>
                <a:spcPts val="0"/>
              </a:spcAft>
              <a:buFontTx/>
              <a:buNone/>
              <a:defRPr/>
            </a:pPr>
            <a:endParaRPr lang="en-US" dirty="0">
              <a:solidFill>
                <a:srgbClr val="6600CC"/>
              </a:solidFill>
              <a:latin typeface="Calisto MT" pitchFamily="18" charset="0"/>
            </a:endParaRPr>
          </a:p>
          <a:p>
            <a:pPr indent="-274320" eaLnBrk="1" fontAlgn="auto" hangingPunct="1">
              <a:lnSpc>
                <a:spcPct val="80000"/>
              </a:lnSpc>
              <a:spcAft>
                <a:spcPts val="0"/>
              </a:spcAft>
              <a:buFontTx/>
              <a:buNone/>
              <a:defRPr/>
            </a:pPr>
            <a:endParaRPr lang="en-US" dirty="0">
              <a:latin typeface="Calisto MT" pitchFamily="18" charset="0"/>
            </a:endParaRPr>
          </a:p>
        </p:txBody>
      </p:sp>
    </p:spTree>
    <p:extLst>
      <p:ext uri="{BB962C8B-B14F-4D97-AF65-F5344CB8AC3E}">
        <p14:creationId xmlns:p14="http://schemas.microsoft.com/office/powerpoint/2010/main" val="3739421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0" y="407988"/>
            <a:ext cx="8261350" cy="1039812"/>
          </a:xfrm>
        </p:spPr>
        <p:txBody>
          <a:bodyPr/>
          <a:lstStyle/>
          <a:p>
            <a:pPr eaLnBrk="1" hangingPunct="1"/>
            <a:r>
              <a:rPr lang="en-US" b="1" dirty="0" smtClean="0">
                <a:solidFill>
                  <a:schemeClr val="tx1"/>
                </a:solidFill>
                <a:latin typeface="Calisto MT" pitchFamily="18" charset="0"/>
              </a:rPr>
              <a:t>Your Personal Mandala</a:t>
            </a:r>
          </a:p>
        </p:txBody>
      </p:sp>
      <p:sp>
        <p:nvSpPr>
          <p:cNvPr id="162819" name="Rectangle 3"/>
          <p:cNvSpPr>
            <a:spLocks noGrp="1" noChangeArrowheads="1"/>
          </p:cNvSpPr>
          <p:nvPr>
            <p:ph sz="half" idx="4294967295"/>
          </p:nvPr>
        </p:nvSpPr>
        <p:spPr>
          <a:xfrm>
            <a:off x="0" y="1719263"/>
            <a:ext cx="8686800" cy="4406900"/>
          </a:xfrm>
        </p:spPr>
        <p:txBody>
          <a:bodyPr>
            <a:normAutofit fontScale="92500"/>
          </a:bodyPr>
          <a:lstStyle/>
          <a:p>
            <a:pPr eaLnBrk="1" hangingPunct="1">
              <a:buFontTx/>
              <a:buNone/>
            </a:pPr>
            <a:r>
              <a:rPr lang="en-US" dirty="0" smtClean="0">
                <a:latin typeface="Calisto MT" pitchFamily="18" charset="0"/>
              </a:rPr>
              <a:t>   </a:t>
            </a:r>
            <a:r>
              <a:rPr lang="en-US" sz="2800" dirty="0" smtClean="0">
                <a:solidFill>
                  <a:schemeClr val="tx1"/>
                </a:solidFill>
                <a:latin typeface="Calisto MT" pitchFamily="18" charset="0"/>
              </a:rPr>
              <a:t>To celebrate a new school year, you are going to design your own personal mandala.  Your personal mandala will represent you as a diverse and unique individual who is needed to create our class dynamic, and will be displayed among the other student’s mandala designs to symbolize you as an important part of our class, thus illustrating the concept of </a:t>
            </a:r>
            <a:r>
              <a:rPr lang="en-US" sz="2800" i="1" dirty="0" smtClean="0">
                <a:solidFill>
                  <a:schemeClr val="tx1"/>
                </a:solidFill>
                <a:latin typeface="Calisto MT" pitchFamily="18" charset="0"/>
              </a:rPr>
              <a:t>part of a whole</a:t>
            </a:r>
            <a:r>
              <a:rPr lang="en-US" sz="2800" dirty="0" smtClean="0">
                <a:solidFill>
                  <a:schemeClr val="tx1"/>
                </a:solidFill>
                <a:latin typeface="Calisto MT" pitchFamily="18" charset="0"/>
              </a:rPr>
              <a:t>.</a:t>
            </a:r>
          </a:p>
          <a:p>
            <a:pPr eaLnBrk="1" hangingPunct="1">
              <a:buFontTx/>
              <a:buNone/>
            </a:pPr>
            <a:endParaRPr lang="en-US" sz="2800" dirty="0">
              <a:solidFill>
                <a:schemeClr val="tx1"/>
              </a:solidFill>
              <a:latin typeface="Calisto MT" pitchFamily="18" charset="0"/>
            </a:endParaRPr>
          </a:p>
          <a:p>
            <a:pPr eaLnBrk="1" hangingPunct="1">
              <a:buFontTx/>
              <a:buNone/>
            </a:pPr>
            <a:r>
              <a:rPr lang="en-US" sz="2800" dirty="0" smtClean="0">
                <a:solidFill>
                  <a:schemeClr val="tx1"/>
                </a:solidFill>
                <a:latin typeface="Calisto MT" pitchFamily="18" charset="0"/>
              </a:rPr>
              <a:t>You must use symbolism of both objects and colors to represent yourself and your identity. </a:t>
            </a:r>
          </a:p>
        </p:txBody>
      </p:sp>
    </p:spTree>
    <p:extLst>
      <p:ext uri="{BB962C8B-B14F-4D97-AF65-F5344CB8AC3E}">
        <p14:creationId xmlns:p14="http://schemas.microsoft.com/office/powerpoint/2010/main" val="2129118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ACTIVITY AND </a:t>
            </a:r>
            <a:r>
              <a:rPr lang="en-US" dirty="0" smtClean="0"/>
              <a:t>PRESENTATIONS</a:t>
            </a:r>
            <a:endParaRPr lang="en-US" dirty="0"/>
          </a:p>
        </p:txBody>
      </p:sp>
      <p:sp>
        <p:nvSpPr>
          <p:cNvPr id="3" name="Content Placeholder 2"/>
          <p:cNvSpPr>
            <a:spLocks noGrp="1"/>
          </p:cNvSpPr>
          <p:nvPr>
            <p:ph idx="1"/>
          </p:nvPr>
        </p:nvSpPr>
        <p:spPr/>
        <p:txBody>
          <a:bodyPr/>
          <a:lstStyle/>
          <a:p>
            <a:r>
              <a:rPr lang="en-US" dirty="0" smtClean="0"/>
              <a:t>Work Time? </a:t>
            </a:r>
          </a:p>
          <a:p>
            <a:endParaRPr lang="en-US" dirty="0"/>
          </a:p>
          <a:p>
            <a:r>
              <a:rPr lang="en-US" dirty="0" smtClean="0"/>
              <a:t>What </a:t>
            </a:r>
            <a:r>
              <a:rPr lang="en-US" dirty="0" smtClean="0"/>
              <a:t>makes a good presentation?  </a:t>
            </a:r>
          </a:p>
          <a:p>
            <a:endParaRPr lang="en-US" dirty="0"/>
          </a:p>
          <a:p>
            <a:r>
              <a:rPr lang="en-US" dirty="0" smtClean="0"/>
              <a:t>Finish Presentations of the Guides to Success in World Lit. </a:t>
            </a:r>
          </a:p>
          <a:p>
            <a:endParaRPr lang="en-US" dirty="0"/>
          </a:p>
          <a:p>
            <a:endParaRPr lang="en-US" dirty="0"/>
          </a:p>
        </p:txBody>
      </p:sp>
    </p:spTree>
    <p:extLst>
      <p:ext uri="{BB962C8B-B14F-4D97-AF65-F5344CB8AC3E}">
        <p14:creationId xmlns:p14="http://schemas.microsoft.com/office/powerpoint/2010/main" val="3669955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endParaRPr lang="en-US" smtClean="0"/>
          </a:p>
        </p:txBody>
      </p:sp>
      <p:sp>
        <p:nvSpPr>
          <p:cNvPr id="155651" name="Content Placeholder 2"/>
          <p:cNvSpPr>
            <a:spLocks noGrp="1"/>
          </p:cNvSpPr>
          <p:nvPr>
            <p:ph idx="1"/>
          </p:nvPr>
        </p:nvSpPr>
        <p:spPr/>
        <p:txBody>
          <a:bodyPr/>
          <a:lstStyle/>
          <a:p>
            <a:endParaRPr lang="en-US" smtClean="0"/>
          </a:p>
        </p:txBody>
      </p:sp>
      <p:pic>
        <p:nvPicPr>
          <p:cNvPr id="155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228600"/>
            <a:ext cx="8574087" cy="621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874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endParaRPr lang="en-US" smtClean="0"/>
          </a:p>
        </p:txBody>
      </p:sp>
      <p:sp>
        <p:nvSpPr>
          <p:cNvPr id="154627" name="Content Placeholder 2"/>
          <p:cNvSpPr>
            <a:spLocks noGrp="1"/>
          </p:cNvSpPr>
          <p:nvPr>
            <p:ph idx="1"/>
          </p:nvPr>
        </p:nvSpPr>
        <p:spPr/>
        <p:txBody>
          <a:bodyPr/>
          <a:lstStyle/>
          <a:p>
            <a:endParaRPr lang="en-US" smtClean="0"/>
          </a:p>
        </p:txBody>
      </p:sp>
      <p:pic>
        <p:nvPicPr>
          <p:cNvPr id="154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7988"/>
            <a:ext cx="8458200" cy="585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572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pic>
        <p:nvPicPr>
          <p:cNvPr id="153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3525"/>
            <a:ext cx="8763000" cy="640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479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endParaRPr lang="en-US" smtClean="0"/>
          </a:p>
        </p:txBody>
      </p:sp>
      <p:sp>
        <p:nvSpPr>
          <p:cNvPr id="157699" name="Content Placeholder 2"/>
          <p:cNvSpPr>
            <a:spLocks noGrp="1"/>
          </p:cNvSpPr>
          <p:nvPr>
            <p:ph idx="1"/>
          </p:nvPr>
        </p:nvSpPr>
        <p:spPr/>
        <p:txBody>
          <a:bodyPr/>
          <a:lstStyle/>
          <a:p>
            <a:endParaRPr lang="en-US" smtClean="0"/>
          </a:p>
        </p:txBody>
      </p:sp>
      <p:pic>
        <p:nvPicPr>
          <p:cNvPr id="157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839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402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endParaRPr lang="en-US" smtClean="0"/>
          </a:p>
        </p:txBody>
      </p:sp>
      <p:sp>
        <p:nvSpPr>
          <p:cNvPr id="160771" name="Content Placeholder 2"/>
          <p:cNvSpPr>
            <a:spLocks noGrp="1"/>
          </p:cNvSpPr>
          <p:nvPr>
            <p:ph idx="1"/>
          </p:nvPr>
        </p:nvSpPr>
        <p:spPr/>
        <p:txBody>
          <a:bodyPr/>
          <a:lstStyle/>
          <a:p>
            <a:endParaRPr lang="en-US" smtClean="0"/>
          </a:p>
        </p:txBody>
      </p:sp>
      <p:pic>
        <p:nvPicPr>
          <p:cNvPr id="160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763000"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044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endParaRPr lang="en-US" smtClean="0"/>
          </a:p>
        </p:txBody>
      </p:sp>
      <p:sp>
        <p:nvSpPr>
          <p:cNvPr id="161795" name="Content Placeholder 2"/>
          <p:cNvSpPr>
            <a:spLocks noGrp="1"/>
          </p:cNvSpPr>
          <p:nvPr>
            <p:ph idx="1"/>
          </p:nvPr>
        </p:nvSpPr>
        <p:spPr/>
        <p:txBody>
          <a:bodyPr/>
          <a:lstStyle/>
          <a:p>
            <a:endParaRPr lang="en-US" smtClean="0"/>
          </a:p>
        </p:txBody>
      </p:sp>
      <p:pic>
        <p:nvPicPr>
          <p:cNvPr id="161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776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SYMBOLISM REVIEW</a:t>
            </a:r>
            <a:endParaRPr lang="en-US" dirty="0"/>
          </a:p>
        </p:txBody>
      </p:sp>
      <p:sp>
        <p:nvSpPr>
          <p:cNvPr id="3" name="Content Placeholder 2"/>
          <p:cNvSpPr>
            <a:spLocks noGrp="1"/>
          </p:cNvSpPr>
          <p:nvPr>
            <p:ph idx="1"/>
          </p:nvPr>
        </p:nvSpPr>
        <p:spPr/>
        <p:txBody>
          <a:bodyPr/>
          <a:lstStyle/>
          <a:p>
            <a:r>
              <a:rPr lang="en-US" dirty="0" smtClean="0"/>
              <a:t>What is symbolism?</a:t>
            </a:r>
          </a:p>
          <a:p>
            <a:endParaRPr lang="en-US" dirty="0"/>
          </a:p>
          <a:p>
            <a:endParaRPr lang="en-US" dirty="0" smtClean="0"/>
          </a:p>
          <a:p>
            <a:r>
              <a:rPr lang="en-US" dirty="0" smtClean="0"/>
              <a:t>What are some examples?</a:t>
            </a:r>
            <a:endParaRPr lang="en-US" dirty="0"/>
          </a:p>
        </p:txBody>
      </p:sp>
    </p:spTree>
    <p:extLst>
      <p:ext uri="{BB962C8B-B14F-4D97-AF65-F5344CB8AC3E}">
        <p14:creationId xmlns:p14="http://schemas.microsoft.com/office/powerpoint/2010/main" val="2660427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SYMBOLISM ACTIVITY</a:t>
            </a:r>
            <a:endParaRPr lang="en-US" dirty="0"/>
          </a:p>
        </p:txBody>
      </p:sp>
      <p:sp>
        <p:nvSpPr>
          <p:cNvPr id="3" name="Content Placeholder 2"/>
          <p:cNvSpPr>
            <a:spLocks noGrp="1"/>
          </p:cNvSpPr>
          <p:nvPr>
            <p:ph idx="1"/>
          </p:nvPr>
        </p:nvSpPr>
        <p:spPr/>
        <p:txBody>
          <a:bodyPr/>
          <a:lstStyle/>
          <a:p>
            <a:r>
              <a:rPr lang="en-US" dirty="0" smtClean="0"/>
              <a:t>What do you remember about color symbolism?</a:t>
            </a:r>
          </a:p>
          <a:p>
            <a:endParaRPr lang="en-US" dirty="0"/>
          </a:p>
          <a:p>
            <a:pPr marL="114300" indent="0">
              <a:buNone/>
            </a:pPr>
            <a:r>
              <a:rPr lang="en-US" dirty="0" smtClean="0"/>
              <a:t>Activity: </a:t>
            </a:r>
          </a:p>
          <a:p>
            <a:pPr marL="114300" indent="0">
              <a:buNone/>
            </a:pPr>
            <a:endParaRPr lang="en-US" dirty="0"/>
          </a:p>
          <a:p>
            <a:r>
              <a:rPr lang="en-US" dirty="0" smtClean="0"/>
              <a:t>Each group will be assigned one color.</a:t>
            </a:r>
          </a:p>
          <a:p>
            <a:r>
              <a:rPr lang="en-US" dirty="0" smtClean="0"/>
              <a:t>Work together to brainstorm every possible meaning/symbolism this color has.  Write your words/thoughts directly on the butcher paper. </a:t>
            </a:r>
          </a:p>
          <a:p>
            <a:r>
              <a:rPr lang="en-US" dirty="0" smtClean="0"/>
              <a:t>Be prepared to share. </a:t>
            </a:r>
            <a:endParaRPr lang="en-US" dirty="0"/>
          </a:p>
        </p:txBody>
      </p:sp>
    </p:spTree>
    <p:extLst>
      <p:ext uri="{BB962C8B-B14F-4D97-AF65-F5344CB8AC3E}">
        <p14:creationId xmlns:p14="http://schemas.microsoft.com/office/powerpoint/2010/main" val="1102629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81000"/>
            <a:ext cx="8204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896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7988"/>
            <a:ext cx="8261350" cy="1039812"/>
          </a:xfrm>
        </p:spPr>
        <p:txBody>
          <a:bodyPr/>
          <a:lstStyle/>
          <a:p>
            <a:r>
              <a:rPr lang="en-US" b="1" dirty="0" smtClean="0">
                <a:solidFill>
                  <a:schemeClr val="tx1"/>
                </a:solidFill>
              </a:rPr>
              <a:t>Mandalas</a:t>
            </a:r>
            <a:endParaRPr lang="en-US" b="1" dirty="0">
              <a:solidFill>
                <a:schemeClr val="tx1"/>
              </a:solidFill>
            </a:endParaRPr>
          </a:p>
        </p:txBody>
      </p:sp>
      <p:sp>
        <p:nvSpPr>
          <p:cNvPr id="3" name="Content Placeholder 2"/>
          <p:cNvSpPr>
            <a:spLocks noGrp="1"/>
          </p:cNvSpPr>
          <p:nvPr>
            <p:ph idx="4294967295"/>
          </p:nvPr>
        </p:nvSpPr>
        <p:spPr>
          <a:xfrm>
            <a:off x="609600" y="1752600"/>
            <a:ext cx="8229600" cy="4373563"/>
          </a:xfrm>
        </p:spPr>
        <p:txBody>
          <a:bodyPr>
            <a:normAutofit/>
          </a:bodyPr>
          <a:lstStyle/>
          <a:p>
            <a:r>
              <a:rPr lang="en-US" sz="3200" dirty="0" smtClean="0">
                <a:solidFill>
                  <a:schemeClr val="tx1"/>
                </a:solidFill>
              </a:rPr>
              <a:t>What is a mandala?</a:t>
            </a:r>
          </a:p>
          <a:p>
            <a:pPr>
              <a:lnSpc>
                <a:spcPct val="90000"/>
              </a:lnSpc>
              <a:buNone/>
            </a:pPr>
            <a:r>
              <a:rPr lang="en-US" sz="3200" dirty="0">
                <a:solidFill>
                  <a:schemeClr val="tx1"/>
                </a:solidFill>
              </a:rPr>
              <a:t>The term </a:t>
            </a:r>
            <a:r>
              <a:rPr lang="en-US" sz="3200" b="1" i="1" dirty="0">
                <a:solidFill>
                  <a:schemeClr val="tx1"/>
                </a:solidFill>
              </a:rPr>
              <a:t>mandala</a:t>
            </a:r>
            <a:r>
              <a:rPr lang="en-US" sz="3200" dirty="0">
                <a:solidFill>
                  <a:schemeClr val="tx1"/>
                </a:solidFill>
              </a:rPr>
              <a:t> is from the classical Indian language of </a:t>
            </a:r>
            <a:r>
              <a:rPr lang="en-US" sz="3200" i="1" dirty="0">
                <a:solidFill>
                  <a:schemeClr val="tx1"/>
                </a:solidFill>
              </a:rPr>
              <a:t>Sanskrit </a:t>
            </a:r>
            <a:r>
              <a:rPr lang="en-US" sz="3200" dirty="0">
                <a:solidFill>
                  <a:schemeClr val="tx1"/>
                </a:solidFill>
              </a:rPr>
              <a:t>and is loosely translated to mean </a:t>
            </a:r>
            <a:r>
              <a:rPr lang="en-US" sz="3200" b="1" dirty="0">
                <a:solidFill>
                  <a:schemeClr val="tx1"/>
                </a:solidFill>
              </a:rPr>
              <a:t>"circle“ or “complete”.</a:t>
            </a:r>
            <a:r>
              <a:rPr lang="en-US" sz="3200" dirty="0">
                <a:solidFill>
                  <a:schemeClr val="tx1"/>
                </a:solidFill>
              </a:rPr>
              <a:t>  </a:t>
            </a:r>
            <a:endParaRPr lang="en-US" sz="3200" dirty="0" smtClean="0">
              <a:solidFill>
                <a:schemeClr val="tx1"/>
              </a:solidFill>
            </a:endParaRPr>
          </a:p>
          <a:p>
            <a:pPr>
              <a:buNone/>
              <a:defRPr/>
            </a:pPr>
            <a:r>
              <a:rPr lang="en-US" sz="3200" dirty="0" smtClean="0">
                <a:solidFill>
                  <a:schemeClr val="tx1"/>
                </a:solidFill>
              </a:rPr>
              <a:t>Used chiefly </a:t>
            </a:r>
            <a:r>
              <a:rPr lang="en-US" sz="3200" dirty="0">
                <a:solidFill>
                  <a:schemeClr val="tx1"/>
                </a:solidFill>
              </a:rPr>
              <a:t>in Hinduism and Buddhism as an aid to meditation </a:t>
            </a:r>
            <a:r>
              <a:rPr lang="en-US" sz="3200" dirty="0"/>
              <a:t> </a:t>
            </a:r>
          </a:p>
          <a:p>
            <a:pPr lvl="1"/>
            <a:endParaRPr lang="en-US" dirty="0">
              <a:solidFill>
                <a:schemeClr val="bg1"/>
              </a:solidFill>
            </a:endParaRPr>
          </a:p>
        </p:txBody>
      </p:sp>
    </p:spTree>
    <p:extLst>
      <p:ext uri="{BB962C8B-B14F-4D97-AF65-F5344CB8AC3E}">
        <p14:creationId xmlns:p14="http://schemas.microsoft.com/office/powerpoint/2010/main" val="2372909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idx="4294967295"/>
          </p:nvPr>
        </p:nvSpPr>
        <p:spPr>
          <a:xfrm>
            <a:off x="0" y="0"/>
            <a:ext cx="8229600" cy="1143000"/>
          </a:xfrm>
        </p:spPr>
        <p:txBody>
          <a:bodyPr/>
          <a:lstStyle/>
          <a:p>
            <a:pPr eaLnBrk="1" hangingPunct="1">
              <a:defRPr/>
            </a:pPr>
            <a:r>
              <a:rPr lang="en-US" b="1" dirty="0" smtClean="0">
                <a:solidFill>
                  <a:schemeClr val="tx1"/>
                </a:solidFill>
              </a:rPr>
              <a:t>Temporary Sand Mandala</a:t>
            </a:r>
          </a:p>
        </p:txBody>
      </p:sp>
      <p:sp>
        <p:nvSpPr>
          <p:cNvPr id="8195" name="Rectangle 3"/>
          <p:cNvSpPr>
            <a:spLocks noGrp="1" noChangeArrowheads="1"/>
          </p:cNvSpPr>
          <p:nvPr>
            <p:ph idx="4294967295"/>
          </p:nvPr>
        </p:nvSpPr>
        <p:spPr>
          <a:xfrm>
            <a:off x="0" y="1143000"/>
            <a:ext cx="8229600" cy="2133600"/>
          </a:xfrm>
        </p:spPr>
        <p:txBody>
          <a:bodyPr>
            <a:noAutofit/>
          </a:bodyPr>
          <a:lstStyle/>
          <a:p>
            <a:pPr eaLnBrk="1" hangingPunct="1">
              <a:defRPr/>
            </a:pPr>
            <a:r>
              <a:rPr lang="en-US" sz="2800" dirty="0" smtClean="0">
                <a:solidFill>
                  <a:schemeClr val="tx1"/>
                </a:solidFill>
              </a:rPr>
              <a:t>Tibetan monks create </a:t>
            </a:r>
            <a:r>
              <a:rPr lang="en-US" sz="2800" i="1" dirty="0" smtClean="0">
                <a:solidFill>
                  <a:schemeClr val="tx1"/>
                </a:solidFill>
              </a:rPr>
              <a:t>impermanent mandalas </a:t>
            </a:r>
            <a:r>
              <a:rPr lang="en-US" sz="2800" dirty="0" smtClean="0">
                <a:solidFill>
                  <a:schemeClr val="tx1"/>
                </a:solidFill>
              </a:rPr>
              <a:t>as an act of meditation.  When they’ve completed the mandala, they sweep it up and release the sand into a moving body of water to spread the mandala’s blessings.</a:t>
            </a:r>
          </a:p>
        </p:txBody>
      </p:sp>
      <p:pic>
        <p:nvPicPr>
          <p:cNvPr id="5124" name="Picture 4" descr="800px-Sand_mandala_tibet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962400"/>
            <a:ext cx="3151909" cy="236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364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idx="4294967295"/>
          </p:nvPr>
        </p:nvSpPr>
        <p:spPr>
          <a:xfrm>
            <a:off x="0" y="381000"/>
            <a:ext cx="8229600" cy="923925"/>
          </a:xfrm>
        </p:spPr>
        <p:txBody>
          <a:bodyPr>
            <a:normAutofit fontScale="90000"/>
          </a:bodyPr>
          <a:lstStyle/>
          <a:p>
            <a:pPr eaLnBrk="1" hangingPunct="1">
              <a:defRPr/>
            </a:pPr>
            <a:r>
              <a:rPr lang="en-US" sz="3600" b="1" dirty="0" smtClean="0">
                <a:solidFill>
                  <a:schemeClr val="tx1"/>
                </a:solidFill>
              </a:rPr>
              <a:t>What is a Personal Mandala?</a:t>
            </a:r>
          </a:p>
        </p:txBody>
      </p:sp>
      <p:sp>
        <p:nvSpPr>
          <p:cNvPr id="7171" name="Rectangle 3"/>
          <p:cNvSpPr>
            <a:spLocks noGrp="1" noChangeArrowheads="1"/>
          </p:cNvSpPr>
          <p:nvPr>
            <p:ph idx="4294967295"/>
          </p:nvPr>
        </p:nvSpPr>
        <p:spPr>
          <a:xfrm>
            <a:off x="0" y="1752600"/>
            <a:ext cx="8229600" cy="4373563"/>
          </a:xfrm>
        </p:spPr>
        <p:txBody>
          <a:bodyPr>
            <a:noAutofit/>
          </a:bodyPr>
          <a:lstStyle/>
          <a:p>
            <a:pPr eaLnBrk="1" hangingPunct="1">
              <a:defRPr/>
            </a:pPr>
            <a:r>
              <a:rPr lang="en-US" sz="3200" dirty="0" smtClean="0">
                <a:solidFill>
                  <a:schemeClr val="tx1"/>
                </a:solidFill>
              </a:rPr>
              <a:t>In the West, </a:t>
            </a:r>
            <a:r>
              <a:rPr lang="en-US" sz="3200" i="1" dirty="0" smtClean="0">
                <a:solidFill>
                  <a:schemeClr val="tx1"/>
                </a:solidFill>
              </a:rPr>
              <a:t>mandala</a:t>
            </a:r>
            <a:r>
              <a:rPr lang="en-US" sz="3200" dirty="0" smtClean="0">
                <a:solidFill>
                  <a:schemeClr val="tx1"/>
                </a:solidFill>
              </a:rPr>
              <a:t> is used to refer to the "personal world" in which one lives, the various elements of the mandala or the activities and interests in which one engages, </a:t>
            </a:r>
            <a:r>
              <a:rPr lang="en-US" sz="3200" b="1" dirty="0" smtClean="0">
                <a:solidFill>
                  <a:schemeClr val="tx1"/>
                </a:solidFill>
              </a:rPr>
              <a:t>the most important being at the center of the mandala and the least important at the periphery</a:t>
            </a:r>
            <a:r>
              <a:rPr lang="en-US" sz="3200" dirty="0" smtClean="0">
                <a:solidFill>
                  <a:schemeClr val="tx1"/>
                </a:solidFill>
              </a:rPr>
              <a:t>. </a:t>
            </a:r>
          </a:p>
        </p:txBody>
      </p:sp>
    </p:spTree>
    <p:extLst>
      <p:ext uri="{BB962C8B-B14F-4D97-AF65-F5344CB8AC3E}">
        <p14:creationId xmlns:p14="http://schemas.microsoft.com/office/powerpoint/2010/main" val="3919731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685800"/>
            <a:ext cx="7124700" cy="923925"/>
          </a:xfrm>
        </p:spPr>
        <p:txBody>
          <a:bodyPr/>
          <a:lstStyle/>
          <a:p>
            <a:r>
              <a:rPr lang="en-US" sz="4400" b="1" dirty="0">
                <a:solidFill>
                  <a:schemeClr val="tx1"/>
                </a:solidFill>
                <a:latin typeface="Calisto MT" pitchFamily="18" charset="0"/>
              </a:rPr>
              <a:t>The Mandala</a:t>
            </a:r>
          </a:p>
        </p:txBody>
      </p:sp>
      <p:sp>
        <p:nvSpPr>
          <p:cNvPr id="25603" name="Rectangle 3"/>
          <p:cNvSpPr>
            <a:spLocks noGrp="1" noChangeArrowheads="1"/>
          </p:cNvSpPr>
          <p:nvPr>
            <p:ph type="body" idx="4294967295"/>
          </p:nvPr>
        </p:nvSpPr>
        <p:spPr>
          <a:xfrm>
            <a:off x="0" y="1752600"/>
            <a:ext cx="8229600" cy="4373563"/>
          </a:xfrm>
        </p:spPr>
        <p:txBody>
          <a:bodyPr>
            <a:normAutofit/>
          </a:bodyPr>
          <a:lstStyle/>
          <a:p>
            <a:pPr>
              <a:buFontTx/>
              <a:buNone/>
            </a:pPr>
            <a:r>
              <a:rPr lang="en-US" sz="3200" dirty="0">
                <a:solidFill>
                  <a:schemeClr val="bg1"/>
                </a:solidFill>
              </a:rPr>
              <a:t>   </a:t>
            </a:r>
            <a:r>
              <a:rPr lang="en-US" sz="3200" dirty="0">
                <a:solidFill>
                  <a:schemeClr val="tx1"/>
                </a:solidFill>
              </a:rPr>
              <a:t>Describing both material and non-material realities, the </a:t>
            </a:r>
            <a:r>
              <a:rPr lang="en-US" sz="3200" i="1" dirty="0">
                <a:solidFill>
                  <a:schemeClr val="tx1"/>
                </a:solidFill>
              </a:rPr>
              <a:t>mandala</a:t>
            </a:r>
            <a:r>
              <a:rPr lang="en-US" sz="3200" dirty="0">
                <a:solidFill>
                  <a:schemeClr val="tx1"/>
                </a:solidFill>
              </a:rPr>
              <a:t> appears in all aspects of life: the celestial circles we call earth, sun, and moon, as well as conceptual circles of friends, family, and community </a:t>
            </a:r>
          </a:p>
        </p:txBody>
      </p:sp>
    </p:spTree>
    <p:extLst>
      <p:ext uri="{BB962C8B-B14F-4D97-AF65-F5344CB8AC3E}">
        <p14:creationId xmlns:p14="http://schemas.microsoft.com/office/powerpoint/2010/main" val="21783596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2449</TotalTime>
  <Words>528</Words>
  <Application>Microsoft Office PowerPoint</Application>
  <PresentationFormat>On-screen Show (4:3)</PresentationFormat>
  <Paragraphs>51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Apothecary</vt:lpstr>
      <vt:lpstr>Warm-UP</vt:lpstr>
      <vt:lpstr>GROUP ACTIVITY AND PRESENTATIONS</vt:lpstr>
      <vt:lpstr>SYMBOLISM REVIEW</vt:lpstr>
      <vt:lpstr>COLOR SYMBOLISM ACTIVITY</vt:lpstr>
      <vt:lpstr>PowerPoint Presentation</vt:lpstr>
      <vt:lpstr>Mandalas</vt:lpstr>
      <vt:lpstr>Temporary Sand Mandala</vt:lpstr>
      <vt:lpstr>What is a Personal Mandala?</vt:lpstr>
      <vt:lpstr>The Mandala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Mandalas</vt:lpstr>
      <vt:lpstr>Your Personal Mandala</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dc:title>
  <dc:creator>Alexandra Yeganegi</dc:creator>
  <cp:lastModifiedBy>Ignace Celicourt</cp:lastModifiedBy>
  <cp:revision>3</cp:revision>
  <dcterms:created xsi:type="dcterms:W3CDTF">2014-01-09T20:32:28Z</dcterms:created>
  <dcterms:modified xsi:type="dcterms:W3CDTF">2014-08-08T12:05:10Z</dcterms:modified>
</cp:coreProperties>
</file>