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821" r:id="rId3"/>
  </p:sldMasterIdLst>
  <p:sldIdLst>
    <p:sldId id="272" r:id="rId4"/>
    <p:sldId id="273" r:id="rId5"/>
    <p:sldId id="256" r:id="rId6"/>
    <p:sldId id="257" r:id="rId7"/>
    <p:sldId id="258" r:id="rId8"/>
    <p:sldId id="259" r:id="rId9"/>
    <p:sldId id="260" r:id="rId10"/>
    <p:sldId id="265" r:id="rId11"/>
    <p:sldId id="266" r:id="rId12"/>
    <p:sldId id="261" r:id="rId13"/>
    <p:sldId id="262" r:id="rId14"/>
    <p:sldId id="263" r:id="rId15"/>
    <p:sldId id="264" r:id="rId16"/>
    <p:sldId id="267" r:id="rId17"/>
    <p:sldId id="268" r:id="rId18"/>
    <p:sldId id="269" r:id="rId19"/>
    <p:sldId id="270" r:id="rId20"/>
    <p:sldId id="271"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5" autoAdjust="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C08139AF-1A0E-4EDB-97E7-19E9BEA8B451}"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515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233718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C08139AF-1A0E-4EDB-97E7-19E9BEA8B451}"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998206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2141695709"/>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F62BC-390A-4731-BE28-92C51DCDAFFB}"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112600019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F62BC-390A-4731-BE28-92C51DCDAFFB}"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2657476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62BC-390A-4731-BE28-92C51DCDAFFB}"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2952971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C08139AF-1A0E-4EDB-97E7-19E9BEA8B451}"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7343750"/>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C08139AF-1A0E-4EDB-97E7-19E9BEA8B451}"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03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117904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139AF-1A0E-4EDB-97E7-19E9BEA8B451}" type="slidenum">
              <a:rPr lang="en-US" smtClean="0"/>
              <a:t>‹#›</a:t>
            </a:fld>
            <a:endParaRPr lang="en-US"/>
          </a:p>
        </p:txBody>
      </p:sp>
    </p:spTree>
    <p:extLst>
      <p:ext uri="{BB962C8B-B14F-4D97-AF65-F5344CB8AC3E}">
        <p14:creationId xmlns:p14="http://schemas.microsoft.com/office/powerpoint/2010/main" val="378765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AF62BC-390A-4731-BE28-92C51DCDAFFB}" type="datetimeFigureOut">
              <a:rPr lang="en-US" smtClean="0"/>
              <a:t>11/2/2015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8139AF-1A0E-4EDB-97E7-19E9BEA8B4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11/2/2015</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dirty="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59205786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TkfcL8iPtc"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Warm-Up</a:t>
            </a:r>
            <a:br>
              <a:rPr lang="en-US" dirty="0" smtClean="0"/>
            </a:br>
            <a:endParaRPr lang="en-US" dirty="0"/>
          </a:p>
        </p:txBody>
      </p:sp>
      <p:sp>
        <p:nvSpPr>
          <p:cNvPr id="3" name="Content Placeholder 2"/>
          <p:cNvSpPr>
            <a:spLocks noGrp="1"/>
          </p:cNvSpPr>
          <p:nvPr>
            <p:ph idx="1"/>
          </p:nvPr>
        </p:nvSpPr>
        <p:spPr>
          <a:xfrm>
            <a:off x="938758" y="2286002"/>
            <a:ext cx="7633742" cy="4038598"/>
          </a:xfrm>
        </p:spPr>
        <p:txBody>
          <a:bodyPr>
            <a:normAutofit lnSpcReduction="10000"/>
          </a:bodyPr>
          <a:lstStyle/>
          <a:p>
            <a:pPr marL="0" indent="0">
              <a:buNone/>
            </a:pPr>
            <a:endParaRPr lang="en-US" dirty="0"/>
          </a:p>
          <a:p>
            <a:pPr marL="457200" indent="-457200">
              <a:buAutoNum type="arabicParenR"/>
            </a:pPr>
            <a:r>
              <a:rPr lang="en-US" dirty="0" smtClean="0"/>
              <a:t>What makes reading easy for you? </a:t>
            </a:r>
          </a:p>
          <a:p>
            <a:pPr marL="457200" indent="-457200">
              <a:buAutoNum type="arabicParenR"/>
            </a:pPr>
            <a:endParaRPr lang="en-US" dirty="0"/>
          </a:p>
          <a:p>
            <a:pPr marL="457200" indent="-457200">
              <a:buAutoNum type="arabicParenR"/>
            </a:pPr>
            <a:r>
              <a:rPr lang="en-US" dirty="0" smtClean="0"/>
              <a:t>What makes reading difficult for you? </a:t>
            </a:r>
          </a:p>
          <a:p>
            <a:pPr marL="457200" indent="-457200">
              <a:buAutoNum type="arabicParenR"/>
            </a:pPr>
            <a:endParaRPr lang="en-US" dirty="0"/>
          </a:p>
          <a:p>
            <a:pPr marL="457200" indent="-457200">
              <a:buAutoNum type="arabicParenR"/>
            </a:pPr>
            <a:r>
              <a:rPr lang="en-US" dirty="0" smtClean="0"/>
              <a:t>Are you a visual learner?  </a:t>
            </a:r>
          </a:p>
          <a:p>
            <a:pPr marL="457200" indent="-457200">
              <a:buAutoNum type="arabicParenR"/>
            </a:pPr>
            <a:endParaRPr lang="en-US" dirty="0" smtClean="0"/>
          </a:p>
          <a:p>
            <a:pPr marL="457200" indent="-457200">
              <a:buAutoNum type="arabicParenR"/>
            </a:pPr>
            <a:r>
              <a:rPr lang="en-US" dirty="0"/>
              <a:t>Have you ever heard of a graphic novel?    If so, what is it? </a:t>
            </a:r>
            <a:endParaRPr lang="en-US" dirty="0" smtClean="0"/>
          </a:p>
          <a:p>
            <a:pPr marL="457200" indent="-457200">
              <a:buAutoNum type="arabicParenR"/>
            </a:pPr>
            <a:endParaRPr lang="en-US" dirty="0"/>
          </a:p>
          <a:p>
            <a:pPr marL="457200" indent="-457200">
              <a:buAutoNum type="arabicParenR"/>
            </a:pPr>
            <a:r>
              <a:rPr lang="en-US" dirty="0" smtClean="0"/>
              <a:t>Why do you think people like comic books and graphic novels? </a:t>
            </a:r>
            <a:endParaRPr lang="en-US" dirty="0"/>
          </a:p>
          <a:p>
            <a:pPr marL="457200" indent="-457200">
              <a:buAutoNum type="arabicParenR"/>
            </a:pPr>
            <a:endParaRPr lang="en-US" dirty="0" smtClean="0"/>
          </a:p>
          <a:p>
            <a:pPr marL="457200" indent="-457200">
              <a:buAutoNum type="arabicParenR"/>
            </a:pPr>
            <a:endParaRPr lang="en-US" dirty="0"/>
          </a:p>
          <a:p>
            <a:pPr marL="457200" indent="-457200">
              <a:buAutoNum type="arabicParenR"/>
            </a:pPr>
            <a:endParaRPr lang="en-US" dirty="0" smtClean="0"/>
          </a:p>
        </p:txBody>
      </p:sp>
    </p:spTree>
    <p:extLst>
      <p:ext uri="{BB962C8B-B14F-4D97-AF65-F5344CB8AC3E}">
        <p14:creationId xmlns:p14="http://schemas.microsoft.com/office/powerpoint/2010/main" val="335944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Figures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Faces: </a:t>
            </a:r>
            <a:r>
              <a:rPr lang="en-US" dirty="0" smtClean="0"/>
              <a:t>Some face depict an actual person, others are iconic or symbolic.</a:t>
            </a:r>
          </a:p>
          <a:p>
            <a:pPr lvl="1"/>
            <a:r>
              <a:rPr lang="en-US" dirty="0" smtClean="0"/>
              <a:t>They can be dramatic when placed against a detailed backdrop</a:t>
            </a:r>
          </a:p>
          <a:p>
            <a:pPr lvl="1"/>
            <a:r>
              <a:rPr lang="en-US" dirty="0" smtClean="0"/>
              <a:t>They can be drawn without much expression or detail, which invites the audience to figure out what the character is thinking. This is called an “open blank”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Figures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Hands and Feet: </a:t>
            </a:r>
            <a:r>
              <a:rPr lang="en-US" dirty="0" smtClean="0"/>
              <a:t>the position of hands and feet can be used to express what is happening in the story. Hands with palms out might suggest surprise. Hands over the mouth might depict fear, shame, shyness, etc. Feet that appear in motion might create a sense of panic, urgency, etc.</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lstStyle/>
          <a:p>
            <a:r>
              <a:rPr lang="en-US" dirty="0" smtClean="0">
                <a:solidFill>
                  <a:srgbClr val="0070C0"/>
                </a:solidFill>
              </a:rPr>
              <a:t>Text</a:t>
            </a:r>
            <a:endParaRPr lang="en-US" dirty="0">
              <a:solidFill>
                <a:srgbClr val="0070C0"/>
              </a:solidFill>
            </a:endParaRPr>
          </a:p>
        </p:txBody>
      </p:sp>
      <p:sp>
        <p:nvSpPr>
          <p:cNvPr id="3" name="Content Placeholder 2"/>
          <p:cNvSpPr>
            <a:spLocks noGrp="1"/>
          </p:cNvSpPr>
          <p:nvPr>
            <p:ph idx="1"/>
          </p:nvPr>
        </p:nvSpPr>
        <p:spPr>
          <a:xfrm>
            <a:off x="457200" y="1143000"/>
            <a:ext cx="8229600" cy="5562600"/>
          </a:xfrm>
        </p:spPr>
        <p:txBody>
          <a:bodyPr>
            <a:normAutofit/>
          </a:bodyPr>
          <a:lstStyle/>
          <a:p>
            <a:r>
              <a:rPr lang="en-US" dirty="0" smtClean="0">
                <a:solidFill>
                  <a:srgbClr val="0070C0"/>
                </a:solidFill>
              </a:rPr>
              <a:t>Captions: </a:t>
            </a:r>
            <a:r>
              <a:rPr lang="en-US" dirty="0" smtClean="0"/>
              <a:t>these boxes contain a variety of text elements, such as scene-setting, description, etc.?</a:t>
            </a:r>
          </a:p>
          <a:p>
            <a:pPr>
              <a:buNone/>
            </a:pPr>
            <a:endParaRPr lang="en-US" dirty="0" smtClean="0"/>
          </a:p>
          <a:p>
            <a:r>
              <a:rPr lang="en-US" dirty="0" smtClean="0">
                <a:solidFill>
                  <a:srgbClr val="0070C0"/>
                </a:solidFill>
              </a:rPr>
              <a:t> Special-Effects lettering</a:t>
            </a:r>
            <a:r>
              <a:rPr lang="en-US" dirty="0" smtClean="0"/>
              <a:t>: highlights or draws attention to the text. Think about onomatopoeia in Batman comic strips (</a:t>
            </a:r>
            <a:r>
              <a:rPr lang="en-US" dirty="0" err="1" smtClean="0"/>
              <a:t>Blam</a:t>
            </a:r>
            <a:r>
              <a:rPr lang="en-US" dirty="0" smtClean="0"/>
              <a:t>! </a:t>
            </a:r>
            <a:r>
              <a:rPr lang="en-US" dirty="0" err="1" smtClean="0"/>
              <a:t>Pow</a:t>
            </a:r>
            <a:r>
              <a:rPr lang="en-US" dirty="0" smtClean="0"/>
              <a:t>!)</a:t>
            </a:r>
          </a:p>
          <a:p>
            <a:pPr>
              <a:buNone/>
            </a:pPr>
            <a:endParaRPr lang="en-US" dirty="0"/>
          </a:p>
          <a:p>
            <a:r>
              <a:rPr lang="en-US" dirty="0" smtClean="0">
                <a:solidFill>
                  <a:srgbClr val="0070C0"/>
                </a:solidFill>
              </a:rPr>
              <a:t>Speech balloons</a:t>
            </a:r>
            <a:r>
              <a:rPr lang="en-US" dirty="0" smtClean="0"/>
              <a:t>: these enclose dialogue and come from a specific speaker’s mouth. </a:t>
            </a:r>
          </a:p>
          <a:p>
            <a:pPr lvl="1"/>
            <a:r>
              <a:rPr lang="en-US" dirty="0" smtClean="0"/>
              <a:t>External dialogue is speech between characters</a:t>
            </a:r>
          </a:p>
          <a:p>
            <a:pPr lvl="1"/>
            <a:r>
              <a:rPr lang="en-US" dirty="0" smtClean="0"/>
              <a:t>Internal dialogue is a though enclosed by a balloon that has a series of dots or bubbles going up to it.</a:t>
            </a:r>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fontScale="90000"/>
          </a:bodyPr>
          <a:lstStyle/>
          <a:p>
            <a:pPr algn="ctr"/>
            <a:r>
              <a:rPr lang="en-US" dirty="0" smtClean="0"/>
              <a:t>How does this panel establish </a:t>
            </a:r>
            <a:br>
              <a:rPr lang="en-US" dirty="0" smtClean="0"/>
            </a:br>
            <a:r>
              <a:rPr lang="en-US" dirty="0" smtClean="0"/>
              <a:t>graphic weight?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immues.com/services/wp-content/uploads/2011/07/intro-panelTest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 y="1371600"/>
            <a:ext cx="91072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26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t="11821" r="20951" b="6488"/>
          <a:stretch/>
        </p:blipFill>
        <p:spPr bwMode="auto">
          <a:xfrm>
            <a:off x="0" y="0"/>
            <a:ext cx="9122229" cy="682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198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47" t="17150" r="21405" b="7171"/>
          <a:stretch/>
        </p:blipFill>
        <p:spPr bwMode="auto">
          <a:xfrm>
            <a:off x="0" y="457200"/>
            <a:ext cx="9177504" cy="643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4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555" t="12107" r="21037" b="6906"/>
          <a:stretch/>
        </p:blipFill>
        <p:spPr bwMode="auto">
          <a:xfrm>
            <a:off x="237067" y="0"/>
            <a:ext cx="8525933" cy="676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95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4" t="12379" r="25111" b="7951"/>
          <a:stretch/>
        </p:blipFill>
        <p:spPr bwMode="auto">
          <a:xfrm>
            <a:off x="533400" y="-31214"/>
            <a:ext cx="8353779" cy="682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273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92" t="12115" r="20741" b="7555"/>
          <a:stretch/>
        </p:blipFill>
        <p:spPr bwMode="auto">
          <a:xfrm>
            <a:off x="304800" y="146242"/>
            <a:ext cx="8521242" cy="656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89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practice</a:t>
            </a:r>
            <a:endParaRPr lang="en-US" dirty="0"/>
          </a:p>
        </p:txBody>
      </p:sp>
      <p:sp>
        <p:nvSpPr>
          <p:cNvPr id="3" name="Content Placeholder 2"/>
          <p:cNvSpPr>
            <a:spLocks noGrp="1"/>
          </p:cNvSpPr>
          <p:nvPr>
            <p:ph idx="1"/>
          </p:nvPr>
        </p:nvSpPr>
        <p:spPr/>
        <p:txBody>
          <a:bodyPr/>
          <a:lstStyle/>
          <a:p>
            <a:r>
              <a:rPr lang="en-US" dirty="0" smtClean="0"/>
              <a:t>Using the panels from </a:t>
            </a:r>
            <a:r>
              <a:rPr lang="en-US" i="1" dirty="0" smtClean="0"/>
              <a:t>Persepolis</a:t>
            </a:r>
            <a:r>
              <a:rPr lang="en-US" dirty="0" smtClean="0"/>
              <a:t>, label each and every part using your vocabulary notes.  Make sure you do not miss any of the terms!  </a:t>
            </a:r>
            <a:endParaRPr lang="en-US" dirty="0"/>
          </a:p>
        </p:txBody>
      </p:sp>
    </p:spTree>
    <p:extLst>
      <p:ext uri="{BB962C8B-B14F-4D97-AF65-F5344CB8AC3E}">
        <p14:creationId xmlns:p14="http://schemas.microsoft.com/office/powerpoint/2010/main" val="175568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graphic </a:t>
            </a:r>
            <a:r>
              <a:rPr lang="en-US" dirty="0" err="1" smtClean="0"/>
              <a:t>noveL</a:t>
            </a:r>
            <a:r>
              <a:rPr lang="en-US" dirty="0"/>
              <a:t>?</a:t>
            </a:r>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www.youtube.com/watch?v=DTkfcL8iPtc</a:t>
            </a:r>
            <a:r>
              <a:rPr lang="en-US" dirty="0" smtClean="0"/>
              <a:t> </a:t>
            </a:r>
            <a:endParaRPr lang="en-US" dirty="0"/>
          </a:p>
        </p:txBody>
      </p:sp>
    </p:spTree>
    <p:extLst>
      <p:ext uri="{BB962C8B-B14F-4D97-AF65-F5344CB8AC3E}">
        <p14:creationId xmlns:p14="http://schemas.microsoft.com/office/powerpoint/2010/main" val="347842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309" y="2667000"/>
            <a:ext cx="8610600" cy="1470025"/>
          </a:xfrm>
        </p:spPr>
        <p:txBody>
          <a:bodyPr>
            <a:normAutofit fontScale="90000"/>
          </a:bodyPr>
          <a:lstStyle/>
          <a:p>
            <a:r>
              <a:rPr lang="en-US" dirty="0" smtClean="0"/>
              <a:t>Graphic Novel Terms and Concepts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Layout</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00B050"/>
                </a:solidFill>
              </a:rPr>
              <a:t>Panel: </a:t>
            </a:r>
            <a:r>
              <a:rPr lang="en-US" dirty="0" smtClean="0"/>
              <a:t>a distinct segment containing a combination of image and text in endless variety. Panels offer a different experience then simply reading the text:</a:t>
            </a:r>
          </a:p>
          <a:p>
            <a:pPr lvl="1"/>
            <a:r>
              <a:rPr lang="en-US" dirty="0" smtClean="0"/>
              <a:t>The spatial arrangement allows an immediate juxtaposition of the present and the past.</a:t>
            </a:r>
          </a:p>
          <a:p>
            <a:pPr lvl="1"/>
            <a:r>
              <a:rPr lang="en-US" dirty="0" smtClean="0"/>
              <a:t>Transitions are instantaneous and direct, but the timing is determined by the reader’s speaker and focus.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Layout</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00B050"/>
                </a:solidFill>
              </a:rPr>
              <a:t>Frame: </a:t>
            </a:r>
            <a:r>
              <a:rPr lang="en-US" dirty="0" smtClean="0"/>
              <a:t>the lines and borders that contain the panels</a:t>
            </a:r>
            <a:endParaRPr lang="en-US" dirty="0" smtClean="0">
              <a:solidFill>
                <a:srgbClr val="00B050"/>
              </a:solidFill>
            </a:endParaRPr>
          </a:p>
          <a:p>
            <a:endParaRPr lang="en-US" dirty="0"/>
          </a:p>
          <a:p>
            <a:r>
              <a:rPr lang="en-US" dirty="0" smtClean="0">
                <a:solidFill>
                  <a:srgbClr val="00B050"/>
                </a:solidFill>
              </a:rPr>
              <a:t>Gutter: </a:t>
            </a:r>
            <a:r>
              <a:rPr lang="en-US" dirty="0" smtClean="0"/>
              <a:t>the space between framed panels</a:t>
            </a:r>
          </a:p>
          <a:p>
            <a:endParaRPr lang="en-US" dirty="0"/>
          </a:p>
          <a:p>
            <a:r>
              <a:rPr lang="en-US" dirty="0" smtClean="0">
                <a:solidFill>
                  <a:srgbClr val="00B050"/>
                </a:solidFill>
              </a:rPr>
              <a:t>Bleed: </a:t>
            </a:r>
            <a:r>
              <a:rPr lang="en-US" dirty="0" smtClean="0"/>
              <a:t>an image that extends to/beyond the edge of the page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Layout</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dirty="0" smtClean="0">
                <a:solidFill>
                  <a:srgbClr val="00B050"/>
                </a:solidFill>
              </a:rPr>
              <a:t>Foreground: </a:t>
            </a:r>
            <a:r>
              <a:rPr lang="en-US" dirty="0" smtClean="0"/>
              <a:t>the parts closest to the viewer</a:t>
            </a:r>
          </a:p>
          <a:p>
            <a:endParaRPr lang="en-US" dirty="0"/>
          </a:p>
          <a:p>
            <a:r>
              <a:rPr lang="en-US" dirty="0" smtClean="0">
                <a:solidFill>
                  <a:srgbClr val="00B050"/>
                </a:solidFill>
              </a:rPr>
              <a:t>Midground: </a:t>
            </a:r>
            <a:r>
              <a:rPr lang="en-US" dirty="0" smtClean="0"/>
              <a:t>The artists places an image centered or off centered to create visual tension .</a:t>
            </a:r>
          </a:p>
          <a:p>
            <a:pPr>
              <a:buNone/>
            </a:pPr>
            <a:endParaRPr lang="en-US" dirty="0" smtClean="0"/>
          </a:p>
          <a:p>
            <a:r>
              <a:rPr lang="en-US" dirty="0" smtClean="0">
                <a:solidFill>
                  <a:srgbClr val="00B050"/>
                </a:solidFill>
              </a:rPr>
              <a:t>Background: </a:t>
            </a:r>
            <a:r>
              <a:rPr lang="en-US" dirty="0" smtClean="0"/>
              <a:t>provides additional, subtextual information for the reader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Layout</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dirty="0" smtClean="0">
                <a:solidFill>
                  <a:srgbClr val="00B050"/>
                </a:solidFill>
              </a:rPr>
              <a:t>Graphic Weight: </a:t>
            </a:r>
            <a:r>
              <a:rPr lang="en-US" dirty="0" smtClean="0"/>
              <a:t>a term to describe the way some images draw the eye  more than others, creating a definite focus using color and shading.</a:t>
            </a:r>
          </a:p>
          <a:p>
            <a:pPr lvl="1"/>
            <a:r>
              <a:rPr lang="en-US" dirty="0" smtClean="0"/>
              <a:t>Artists use light and dark colors or shades to offer contrast or highlight certain sections of an image.</a:t>
            </a:r>
          </a:p>
          <a:p>
            <a:pPr lvl="1"/>
            <a:r>
              <a:rPr lang="en-US" dirty="0" smtClean="0"/>
              <a:t>A pattern or repeated marks are often used, sometimes symbolically</a:t>
            </a:r>
          </a:p>
          <a:p>
            <a:pPr lvl="1"/>
            <a:r>
              <a:rPr lang="en-US" dirty="0" smtClean="0"/>
              <a:t>Colors can also be more vivid or deeper than others for effect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195" t="10211" r="32219" b="5236"/>
          <a:stretch/>
        </p:blipFill>
        <p:spPr bwMode="auto">
          <a:xfrm>
            <a:off x="2133599" y="-22860"/>
            <a:ext cx="5292969" cy="688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39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t="10000" r="23073" b="8829"/>
          <a:stretch/>
        </p:blipFill>
        <p:spPr bwMode="auto">
          <a:xfrm>
            <a:off x="381000" y="10886"/>
            <a:ext cx="8460058" cy="684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786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274</TotalTime>
  <Words>496</Words>
  <Application>Microsoft Office PowerPoint</Application>
  <PresentationFormat>On-screen Show (4:3)</PresentationFormat>
  <Paragraphs>53</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Gill Sans MT</vt:lpstr>
      <vt:lpstr>Impact</vt:lpstr>
      <vt:lpstr>iRespondGraphMaster</vt:lpstr>
      <vt:lpstr>iRespondQuestionMaster</vt:lpstr>
      <vt:lpstr>Badge</vt:lpstr>
      <vt:lpstr>Warm-Up </vt:lpstr>
      <vt:lpstr>What is a graphic noveL?</vt:lpstr>
      <vt:lpstr>Graphic Novel Terms and Concepts</vt:lpstr>
      <vt:lpstr>Layout</vt:lpstr>
      <vt:lpstr>Layout</vt:lpstr>
      <vt:lpstr>Layout</vt:lpstr>
      <vt:lpstr>Layout</vt:lpstr>
      <vt:lpstr>PowerPoint Presentation</vt:lpstr>
      <vt:lpstr>PowerPoint Presentation</vt:lpstr>
      <vt:lpstr>Figures</vt:lpstr>
      <vt:lpstr>Figures</vt:lpstr>
      <vt:lpstr>Text</vt:lpstr>
      <vt:lpstr>How does this panel establish  graphic weight? </vt:lpstr>
      <vt:lpstr>PowerPoint Presentation</vt:lpstr>
      <vt:lpstr>PowerPoint Presentation</vt:lpstr>
      <vt:lpstr>PowerPoint Presentation</vt:lpstr>
      <vt:lpstr>PowerPoint Presentation</vt:lpstr>
      <vt:lpstr>PowerPoint Presentation</vt:lpstr>
      <vt:lpstr>Vocabulary practice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Novel Terms and Concepts</dc:title>
  <dc:creator>install</dc:creator>
  <cp:lastModifiedBy>Alexandra Yeganegi</cp:lastModifiedBy>
  <cp:revision>28</cp:revision>
  <dcterms:created xsi:type="dcterms:W3CDTF">2011-02-15T14:46:46Z</dcterms:created>
  <dcterms:modified xsi:type="dcterms:W3CDTF">2015-11-02T18:44:11Z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