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3057944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1007470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48DF79-A3B2-48D5-95B8-D36102F50162}"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10C4F70-F03E-461A-85EE-875DA15DA5D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8DF79-A3B2-48D5-95B8-D36102F50162}"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C4F70-F03E-461A-85EE-875DA15DA5D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48DF79-A3B2-48D5-95B8-D36102F50162}" type="datetimeFigureOut">
              <a:rPr lang="en-US" smtClean="0"/>
              <a:t>11/18/2013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C4F70-F03E-461A-85EE-875DA15DA5D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48DF79-A3B2-48D5-95B8-D36102F50162}"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C4F70-F03E-461A-85EE-875DA15DA5D4}"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48DF79-A3B2-48D5-95B8-D36102F50162}" type="datetimeFigureOut">
              <a:rPr lang="en-US" smtClean="0"/>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C4F70-F03E-461A-85EE-875DA15DA5D4}"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48DF79-A3B2-48D5-95B8-D36102F50162}" type="datetimeFigureOut">
              <a:rPr lang="en-US" smtClean="0"/>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0C4F70-F03E-461A-85EE-875DA15DA5D4}"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348DF79-A3B2-48D5-95B8-D36102F50162}" type="datetimeFigureOut">
              <a:rPr lang="en-US" smtClean="0"/>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0C4F70-F03E-461A-85EE-875DA15DA5D4}"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48DF79-A3B2-48D5-95B8-D36102F50162}"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C4F70-F03E-461A-85EE-875DA15DA5D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348DF79-A3B2-48D5-95B8-D36102F50162}" type="datetimeFigureOut">
              <a:rPr lang="en-US" smtClean="0"/>
              <a:t>11/18/2013</a:t>
            </a:fld>
            <a:endParaRPr lang="en-US"/>
          </a:p>
        </p:txBody>
      </p:sp>
      <p:sp>
        <p:nvSpPr>
          <p:cNvPr id="7" name="Slide Number Placeholder 6"/>
          <p:cNvSpPr>
            <a:spLocks noGrp="1"/>
          </p:cNvSpPr>
          <p:nvPr>
            <p:ph type="sldNum" sz="quarter" idx="12"/>
          </p:nvPr>
        </p:nvSpPr>
        <p:spPr/>
        <p:txBody>
          <a:bodyPr/>
          <a:lstStyle/>
          <a:p>
            <a:fld id="{110C4F70-F03E-461A-85EE-875DA15DA5D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3578415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8DF79-A3B2-48D5-95B8-D36102F50162}"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C4F70-F03E-461A-85EE-875DA15DA5D4}"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48DF79-A3B2-48D5-95B8-D36102F50162}"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C4F70-F03E-461A-85EE-875DA15DA5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365977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408123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46473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3451811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276721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207756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48DF79-A3B2-48D5-95B8-D36102F50162}" type="datetimeFigureOut">
              <a:rPr lang="en-US" smtClean="0"/>
              <a:t>11/18/2013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10C4F70-F03E-461A-85EE-875DA15DA5D4}" type="slidenum">
              <a:rPr lang="en-US" smtClean="0"/>
              <a:t>‹#›</a:t>
            </a:fld>
            <a:endParaRPr lang="en-US"/>
          </a:p>
        </p:txBody>
      </p:sp>
    </p:spTree>
    <p:extLst>
      <p:ext uri="{BB962C8B-B14F-4D97-AF65-F5344CB8AC3E}">
        <p14:creationId xmlns:p14="http://schemas.microsoft.com/office/powerpoint/2010/main" val="311069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52672399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348DF79-A3B2-48D5-95B8-D36102F50162}" type="datetimeFigureOut">
              <a:rPr lang="en-US" smtClean="0"/>
              <a:t>11/18/2013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10C4F70-F03E-461A-85EE-875DA15DA5D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a:t>
            </a:r>
            <a:endParaRPr lang="en-US" dirty="0"/>
          </a:p>
        </p:txBody>
      </p:sp>
      <p:sp>
        <p:nvSpPr>
          <p:cNvPr id="5" name="Content Placeholder 4"/>
          <p:cNvSpPr>
            <a:spLocks noGrp="1"/>
          </p:cNvSpPr>
          <p:nvPr>
            <p:ph idx="1"/>
          </p:nvPr>
        </p:nvSpPr>
        <p:spPr/>
        <p:txBody>
          <a:bodyPr/>
          <a:lstStyle/>
          <a:p>
            <a:r>
              <a:rPr lang="en-US" dirty="0" smtClean="0"/>
              <a:t>You have been assigned a topic and a partner.  </a:t>
            </a:r>
          </a:p>
          <a:p>
            <a:r>
              <a:rPr lang="en-US" dirty="0" smtClean="0"/>
              <a:t>Please complete the K AND THE W on the KWL chart (for your assigned topic). </a:t>
            </a:r>
            <a:endParaRPr lang="en-US" dirty="0"/>
          </a:p>
        </p:txBody>
      </p:sp>
    </p:spTree>
    <p:extLst>
      <p:ext uri="{BB962C8B-B14F-4D97-AF65-F5344CB8AC3E}">
        <p14:creationId xmlns:p14="http://schemas.microsoft.com/office/powerpoint/2010/main" val="4023796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Project: The 411</a:t>
            </a:r>
            <a:endParaRPr lang="en-US" dirty="0"/>
          </a:p>
        </p:txBody>
      </p:sp>
      <p:sp>
        <p:nvSpPr>
          <p:cNvPr id="3" name="Content Placeholder 2"/>
          <p:cNvSpPr>
            <a:spLocks noGrp="1"/>
          </p:cNvSpPr>
          <p:nvPr>
            <p:ph idx="1"/>
          </p:nvPr>
        </p:nvSpPr>
        <p:spPr>
          <a:xfrm>
            <a:off x="457200" y="1752600"/>
            <a:ext cx="8229600" cy="4953000"/>
          </a:xfrm>
        </p:spPr>
        <p:txBody>
          <a:bodyPr/>
          <a:lstStyle/>
          <a:p>
            <a:r>
              <a:rPr lang="en-US" dirty="0" smtClean="0"/>
              <a:t>You are researching  a real-world (either historical or current) “dystopia.”  </a:t>
            </a:r>
          </a:p>
          <a:p>
            <a:pPr marL="114300" indent="0">
              <a:buNone/>
            </a:pPr>
            <a:endParaRPr lang="en-US" dirty="0" smtClean="0"/>
          </a:p>
          <a:p>
            <a:r>
              <a:rPr lang="en-US" dirty="0" smtClean="0"/>
              <a:t>Is it REALLY a dystopia in the sense of a futuristic, robotic, space age?  …. No.  </a:t>
            </a:r>
          </a:p>
          <a:p>
            <a:pPr marL="114300" indent="0">
              <a:buNone/>
            </a:pPr>
            <a:endParaRPr lang="en-US" dirty="0" smtClean="0"/>
          </a:p>
          <a:p>
            <a:r>
              <a:rPr lang="en-US" dirty="0" smtClean="0"/>
              <a:t>How can a country/city/society be a dystopia?  </a:t>
            </a:r>
          </a:p>
          <a:p>
            <a:endParaRPr lang="en-US" dirty="0"/>
          </a:p>
          <a:p>
            <a:r>
              <a:rPr lang="en-US" dirty="0" smtClean="0"/>
              <a:t>Your job is to find out what makes your place a “dystopian society” by working with a partner to complete online research and create a </a:t>
            </a:r>
            <a:r>
              <a:rPr lang="en-US" dirty="0" err="1" smtClean="0"/>
              <a:t>Glogster</a:t>
            </a:r>
            <a:r>
              <a:rPr lang="en-US" dirty="0" smtClean="0"/>
              <a:t>.  </a:t>
            </a:r>
          </a:p>
          <a:p>
            <a:endParaRPr lang="en-US" dirty="0"/>
          </a:p>
        </p:txBody>
      </p:sp>
    </p:spTree>
    <p:extLst>
      <p:ext uri="{BB962C8B-B14F-4D97-AF65-F5344CB8AC3E}">
        <p14:creationId xmlns:p14="http://schemas.microsoft.com/office/powerpoint/2010/main" val="1652651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Start You OFF…</a:t>
            </a:r>
            <a:endParaRPr lang="en-US" dirty="0"/>
          </a:p>
        </p:txBody>
      </p:sp>
      <p:sp>
        <p:nvSpPr>
          <p:cNvPr id="3" name="Content Placeholder 2"/>
          <p:cNvSpPr>
            <a:spLocks noGrp="1"/>
          </p:cNvSpPr>
          <p:nvPr>
            <p:ph idx="1"/>
          </p:nvPr>
        </p:nvSpPr>
        <p:spPr>
          <a:xfrm>
            <a:off x="457200" y="1828800"/>
            <a:ext cx="8229600" cy="4373563"/>
          </a:xfrm>
        </p:spPr>
        <p:txBody>
          <a:bodyPr/>
          <a:lstStyle/>
          <a:p>
            <a:r>
              <a:rPr lang="en-US" dirty="0" smtClean="0"/>
              <a:t>What happened/is happening here?  </a:t>
            </a:r>
          </a:p>
          <a:p>
            <a:endParaRPr lang="en-US" dirty="0"/>
          </a:p>
          <a:p>
            <a:r>
              <a:rPr lang="en-US" dirty="0" smtClean="0"/>
              <a:t>Why is life tough?  </a:t>
            </a:r>
          </a:p>
          <a:p>
            <a:endParaRPr lang="en-US" dirty="0"/>
          </a:p>
          <a:p>
            <a:r>
              <a:rPr lang="en-US" dirty="0" smtClean="0"/>
              <a:t>Who is most affected in this place?  </a:t>
            </a:r>
          </a:p>
          <a:p>
            <a:endParaRPr lang="en-US" dirty="0"/>
          </a:p>
          <a:p>
            <a:r>
              <a:rPr lang="en-US" dirty="0" smtClean="0"/>
              <a:t>What are some elements of dystopian societies that might be present here?… harsh government control, oppression, danger, death, no contact with the outside world, etc.  </a:t>
            </a:r>
          </a:p>
        </p:txBody>
      </p:sp>
    </p:spTree>
    <p:extLst>
      <p:ext uri="{BB962C8B-B14F-4D97-AF65-F5344CB8AC3E}">
        <p14:creationId xmlns:p14="http://schemas.microsoft.com/office/powerpoint/2010/main" val="374707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Begin </a:t>
            </a:r>
            <a:r>
              <a:rPr lang="en-US" dirty="0" err="1" smtClean="0"/>
              <a:t>YouR</a:t>
            </a:r>
            <a:r>
              <a:rPr lang="en-US" dirty="0" smtClean="0"/>
              <a:t> Research</a:t>
            </a:r>
            <a:endParaRPr lang="en-US" dirty="0"/>
          </a:p>
        </p:txBody>
      </p:sp>
      <p:sp>
        <p:nvSpPr>
          <p:cNvPr id="3" name="Content Placeholder 2"/>
          <p:cNvSpPr>
            <a:spLocks noGrp="1"/>
          </p:cNvSpPr>
          <p:nvPr>
            <p:ph idx="1"/>
          </p:nvPr>
        </p:nvSpPr>
        <p:spPr>
          <a:xfrm>
            <a:off x="533400" y="1600200"/>
            <a:ext cx="8229600" cy="4953000"/>
          </a:xfrm>
        </p:spPr>
        <p:txBody>
          <a:bodyPr>
            <a:noAutofit/>
          </a:bodyPr>
          <a:lstStyle/>
          <a:p>
            <a:r>
              <a:rPr lang="en-US" sz="2300" dirty="0" smtClean="0"/>
              <a:t>Determine a few key ideas to look for.  </a:t>
            </a:r>
          </a:p>
          <a:p>
            <a:endParaRPr lang="en-US" sz="2300" dirty="0"/>
          </a:p>
          <a:p>
            <a:r>
              <a:rPr lang="en-US" sz="2300" dirty="0" smtClean="0"/>
              <a:t>You can Google…. Sure.  But how do you determine whether or not a website you find is credible and authentic?  </a:t>
            </a:r>
          </a:p>
          <a:p>
            <a:endParaRPr lang="en-US" sz="2300" dirty="0"/>
          </a:p>
          <a:p>
            <a:r>
              <a:rPr lang="en-US" sz="2300" dirty="0" smtClean="0"/>
              <a:t>Great places to start --- ANY news source (CNN, New York Times, Fox News, ABC News, Washington Post, BBC, etc.), Time Magazine, National Geographic.  </a:t>
            </a:r>
          </a:p>
          <a:p>
            <a:pPr marL="114300" indent="0">
              <a:buNone/>
            </a:pPr>
            <a:endParaRPr lang="en-US" sz="2300" dirty="0"/>
          </a:p>
          <a:p>
            <a:r>
              <a:rPr lang="en-US" sz="2300" dirty="0" smtClean="0"/>
              <a:t>Gather your information from any source but YOU MUST CITE YOUR SOURCE ON YOUR GRAPHIC ORGANIZER.  NO CITATION… NO CREDIT</a:t>
            </a:r>
            <a:r>
              <a:rPr lang="en-US" dirty="0" smtClean="0"/>
              <a:t>.  </a:t>
            </a:r>
            <a:endParaRPr lang="en-US" dirty="0"/>
          </a:p>
        </p:txBody>
      </p:sp>
    </p:spTree>
    <p:extLst>
      <p:ext uri="{BB962C8B-B14F-4D97-AF65-F5344CB8AC3E}">
        <p14:creationId xmlns:p14="http://schemas.microsoft.com/office/powerpoint/2010/main" val="2353816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 want to Work Alone!</a:t>
            </a:r>
            <a:endParaRPr lang="en-US" dirty="0"/>
          </a:p>
        </p:txBody>
      </p:sp>
      <p:sp>
        <p:nvSpPr>
          <p:cNvPr id="3" name="Content Placeholder 2"/>
          <p:cNvSpPr>
            <a:spLocks noGrp="1"/>
          </p:cNvSpPr>
          <p:nvPr>
            <p:ph idx="1"/>
          </p:nvPr>
        </p:nvSpPr>
        <p:spPr/>
        <p:txBody>
          <a:bodyPr>
            <a:normAutofit lnSpcReduction="10000"/>
          </a:bodyPr>
          <a:lstStyle/>
          <a:p>
            <a:r>
              <a:rPr lang="en-US" dirty="0" smtClean="0"/>
              <a:t>… Sorry.  Part of life, part of the real world, is learning how to collaborate with others.  Sometimes that means people you wouldn’t choose. </a:t>
            </a:r>
          </a:p>
          <a:p>
            <a:endParaRPr lang="en-US" dirty="0"/>
          </a:p>
          <a:p>
            <a:r>
              <a:rPr lang="en-US" dirty="0" smtClean="0"/>
              <a:t>Part of your grade will be determined by your partner, and part of your partner’s grade will be determined by you.  The overall product grade will count for you both, so make it work! </a:t>
            </a:r>
          </a:p>
          <a:p>
            <a:endParaRPr lang="en-US" dirty="0"/>
          </a:p>
          <a:p>
            <a:r>
              <a:rPr lang="en-US" dirty="0" smtClean="0"/>
              <a:t>The best strategy is to come up with a plan for how you can work together and help each other.  </a:t>
            </a:r>
            <a:endParaRPr lang="en-US" dirty="0"/>
          </a:p>
        </p:txBody>
      </p:sp>
    </p:spTree>
    <p:extLst>
      <p:ext uri="{BB962C8B-B14F-4D97-AF65-F5344CB8AC3E}">
        <p14:creationId xmlns:p14="http://schemas.microsoft.com/office/powerpoint/2010/main" val="375761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04800"/>
            <a:ext cx="8260672" cy="1371600"/>
          </a:xfrm>
        </p:spPr>
        <p:txBody>
          <a:bodyPr>
            <a:normAutofit fontScale="90000"/>
          </a:bodyPr>
          <a:lstStyle/>
          <a:p>
            <a:r>
              <a:rPr lang="en-US" dirty="0" smtClean="0"/>
              <a:t>Step 1: online Research – FILL OUT THE GRAPHIC ORGANIZER AS YOU WORK TODAY </a:t>
            </a:r>
            <a:endParaRPr lang="en-US" dirty="0"/>
          </a:p>
        </p:txBody>
      </p:sp>
      <p:sp>
        <p:nvSpPr>
          <p:cNvPr id="3" name="Content Placeholder 2"/>
          <p:cNvSpPr>
            <a:spLocks noGrp="1"/>
          </p:cNvSpPr>
          <p:nvPr>
            <p:ph idx="1"/>
          </p:nvPr>
        </p:nvSpPr>
        <p:spPr>
          <a:xfrm>
            <a:off x="457200" y="1752600"/>
            <a:ext cx="8229600" cy="4876800"/>
          </a:xfrm>
        </p:spPr>
        <p:txBody>
          <a:bodyPr>
            <a:normAutofit lnSpcReduction="10000"/>
          </a:bodyPr>
          <a:lstStyle/>
          <a:p>
            <a:r>
              <a:rPr lang="en-US" dirty="0"/>
              <a:t>Research Question/EQ:  What is an example of a real-world dystopia?  What information can I gather from a variety of sources in order to prove that a real-world situation has the characteristics of a dystopia? </a:t>
            </a:r>
            <a:endParaRPr lang="en-US" dirty="0" smtClean="0"/>
          </a:p>
          <a:p>
            <a:endParaRPr lang="en-US" dirty="0"/>
          </a:p>
          <a:p>
            <a:r>
              <a:rPr lang="en-US" dirty="0"/>
              <a:t>ELACC9-10W8: Gather relevant information from multiple authoritative print and digital sources, using advanced searches effectively; assess the usefulness of each source in answering the research </a:t>
            </a:r>
            <a:r>
              <a:rPr lang="en-US" dirty="0" smtClean="0"/>
              <a:t>question; integrate </a:t>
            </a:r>
            <a:r>
              <a:rPr lang="en-US" dirty="0"/>
              <a:t>information into the text selectively to maintain the flow of ideas, avoiding plagiarism and following a standard format for citation.</a:t>
            </a:r>
          </a:p>
        </p:txBody>
      </p:sp>
    </p:spTree>
    <p:extLst>
      <p:ext uri="{BB962C8B-B14F-4D97-AF65-F5344CB8AC3E}">
        <p14:creationId xmlns:p14="http://schemas.microsoft.com/office/powerpoint/2010/main" val="414882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sUMMARIZER</a:t>
            </a:r>
            <a:endParaRPr lang="en-US" dirty="0"/>
          </a:p>
        </p:txBody>
      </p:sp>
      <p:sp>
        <p:nvSpPr>
          <p:cNvPr id="3" name="Content Placeholder 2"/>
          <p:cNvSpPr>
            <a:spLocks noGrp="1"/>
          </p:cNvSpPr>
          <p:nvPr>
            <p:ph idx="1"/>
          </p:nvPr>
        </p:nvSpPr>
        <p:spPr/>
        <p:txBody>
          <a:bodyPr/>
          <a:lstStyle/>
          <a:p>
            <a:r>
              <a:rPr lang="en-US" dirty="0" smtClean="0"/>
              <a:t>Answer the 4 questions with your partner.  </a:t>
            </a:r>
          </a:p>
          <a:p>
            <a:endParaRPr lang="en-US" dirty="0"/>
          </a:p>
          <a:p>
            <a:r>
              <a:rPr lang="en-US" dirty="0" smtClean="0"/>
              <a:t>Need more time?  Tutoring today and Thursday after school. </a:t>
            </a:r>
            <a:endParaRPr lang="en-US" dirty="0"/>
          </a:p>
        </p:txBody>
      </p:sp>
    </p:spTree>
    <p:extLst>
      <p:ext uri="{BB962C8B-B14F-4D97-AF65-F5344CB8AC3E}">
        <p14:creationId xmlns:p14="http://schemas.microsoft.com/office/powerpoint/2010/main" val="208822221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TotalTime>
  <Words>474</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iRespondGraphMaster</vt:lpstr>
      <vt:lpstr>Apothecary</vt:lpstr>
      <vt:lpstr>Warm-Up</vt:lpstr>
      <vt:lpstr>Research Project: The 411</vt:lpstr>
      <vt:lpstr>QUESTIONS To Start You OFF…</vt:lpstr>
      <vt:lpstr>HOW To Begin YouR Research</vt:lpstr>
      <vt:lpstr>But I want to Work Alone!</vt:lpstr>
      <vt:lpstr>Step 1: online Research – FILL OUT THE GRAPHIC ORGANIZER AS YOU WORK TODAY </vt:lpstr>
      <vt:lpstr>sUMMARIZER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2</cp:revision>
  <dcterms:created xsi:type="dcterms:W3CDTF">2013-11-18T20:27:47Z</dcterms:created>
  <dcterms:modified xsi:type="dcterms:W3CDTF">2013-11-19T13:06:34Z</dcterms:modified>
</cp:coreProperties>
</file>