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1" r:id="rId4"/>
    <p:sldId id="257" r:id="rId5"/>
    <p:sldId id="266" r:id="rId6"/>
    <p:sldId id="268" r:id="rId7"/>
    <p:sldId id="267" r:id="rId8"/>
    <p:sldId id="269" r:id="rId9"/>
    <p:sldId id="265" r:id="rId10"/>
    <p:sldId id="259" r:id="rId11"/>
    <p:sldId id="260" r:id="rId12"/>
    <p:sldId id="262" r:id="rId13"/>
    <p:sldId id="261" r:id="rId14"/>
    <p:sldId id="258" r:id="rId15"/>
    <p:sldId id="263" r:id="rId16"/>
    <p:sldId id="264"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81529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74763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81529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4165634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5791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116928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77130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77234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241552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03830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68759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416563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74763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5F3CBC-FC1C-4110-852B-5FBCFDC42AA6}"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4417-99D3-4DA6-9F09-0F77347A8722}"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066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F3CBC-FC1C-4110-852B-5FBCFDC42AA6}"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4417-99D3-4DA6-9F09-0F77347A8722}" type="slidenum">
              <a:rPr lang="en-US" smtClean="0"/>
              <a:pPr/>
              <a:t>‹#›</a:t>
            </a:fld>
            <a:endParaRPr lang="en-US"/>
          </a:p>
        </p:txBody>
      </p:sp>
    </p:spTree>
    <p:extLst>
      <p:ext uri="{BB962C8B-B14F-4D97-AF65-F5344CB8AC3E}">
        <p14:creationId xmlns:p14="http://schemas.microsoft.com/office/powerpoint/2010/main" val="2349595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F3CBC-FC1C-4110-852B-5FBCFDC42AA6}"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4417-99D3-4DA6-9F09-0F77347A8722}"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19991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5F3CBC-FC1C-4110-852B-5FBCFDC42AA6}"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94417-99D3-4DA6-9F09-0F77347A8722}" type="slidenum">
              <a:rPr lang="en-US" smtClean="0"/>
              <a:pPr/>
              <a:t>‹#›</a:t>
            </a:fld>
            <a:endParaRPr lang="en-US"/>
          </a:p>
        </p:txBody>
      </p:sp>
    </p:spTree>
    <p:extLst>
      <p:ext uri="{BB962C8B-B14F-4D97-AF65-F5344CB8AC3E}">
        <p14:creationId xmlns:p14="http://schemas.microsoft.com/office/powerpoint/2010/main" val="14114548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5F3CBC-FC1C-4110-852B-5FBCFDC42AA6}"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94417-99D3-4DA6-9F09-0F77347A8722}"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6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F3CBC-FC1C-4110-852B-5FBCFDC42AA6}"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94417-99D3-4DA6-9F09-0F77347A8722}" type="slidenum">
              <a:rPr lang="en-US" smtClean="0"/>
              <a:pPr/>
              <a:t>‹#›</a:t>
            </a:fld>
            <a:endParaRPr lang="en-US"/>
          </a:p>
        </p:txBody>
      </p:sp>
    </p:spTree>
    <p:extLst>
      <p:ext uri="{BB962C8B-B14F-4D97-AF65-F5344CB8AC3E}">
        <p14:creationId xmlns:p14="http://schemas.microsoft.com/office/powerpoint/2010/main" val="3319103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F3CBC-FC1C-4110-852B-5FBCFDC42AA6}"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94417-99D3-4DA6-9F09-0F77347A8722}" type="slidenum">
              <a:rPr lang="en-US" smtClean="0"/>
              <a:pPr/>
              <a:t>‹#›</a:t>
            </a:fld>
            <a:endParaRPr lang="en-US"/>
          </a:p>
        </p:txBody>
      </p:sp>
    </p:spTree>
    <p:extLst>
      <p:ext uri="{BB962C8B-B14F-4D97-AF65-F5344CB8AC3E}">
        <p14:creationId xmlns:p14="http://schemas.microsoft.com/office/powerpoint/2010/main" val="2115728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F3CBC-FC1C-4110-852B-5FBCFDC42AA6}"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94417-99D3-4DA6-9F09-0F77347A8722}"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78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F3CBC-FC1C-4110-852B-5FBCFDC42AA6}"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94417-99D3-4DA6-9F09-0F77347A8722}" type="slidenum">
              <a:rPr lang="en-US" smtClean="0"/>
              <a:pPr/>
              <a:t>‹#›</a:t>
            </a:fld>
            <a:endParaRPr lang="en-US"/>
          </a:p>
        </p:txBody>
      </p:sp>
    </p:spTree>
    <p:extLst>
      <p:ext uri="{BB962C8B-B14F-4D97-AF65-F5344CB8AC3E}">
        <p14:creationId xmlns:p14="http://schemas.microsoft.com/office/powerpoint/2010/main" val="330188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579119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F3CBC-FC1C-4110-852B-5FBCFDC42AA6}"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4417-99D3-4DA6-9F09-0F77347A8722}" type="slidenum">
              <a:rPr lang="en-US" smtClean="0"/>
              <a:pPr/>
              <a:t>‹#›</a:t>
            </a:fld>
            <a:endParaRPr lang="en-US"/>
          </a:p>
        </p:txBody>
      </p:sp>
    </p:spTree>
    <p:extLst>
      <p:ext uri="{BB962C8B-B14F-4D97-AF65-F5344CB8AC3E}">
        <p14:creationId xmlns:p14="http://schemas.microsoft.com/office/powerpoint/2010/main" val="2695153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5F3CBC-FC1C-4110-852B-5FBCFDC42AA6}"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94417-99D3-4DA6-9F09-0F77347A8722}" type="slidenum">
              <a:rPr lang="en-US" smtClean="0"/>
              <a:pPr/>
              <a:t>‹#›</a:t>
            </a:fld>
            <a:endParaRPr lang="en-US"/>
          </a:p>
        </p:txBody>
      </p:sp>
    </p:spTree>
    <p:extLst>
      <p:ext uri="{BB962C8B-B14F-4D97-AF65-F5344CB8AC3E}">
        <p14:creationId xmlns:p14="http://schemas.microsoft.com/office/powerpoint/2010/main" val="35206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1169288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77130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77234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24155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03830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92FE5B3-CD28-43B0-B9EB-5C2B04ED8B19}" type="datetimeFigureOut">
              <a:rPr lang="en-US" smtClean="0"/>
              <a:t>12/4/2013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B30E7B-5DE1-46DB-A0BB-3686DADD4CC1}" type="slidenum">
              <a:rPr lang="en-US" smtClean="0"/>
              <a:t>‹#›</a:t>
            </a:fld>
            <a:endParaRPr lang="en-US"/>
          </a:p>
        </p:txBody>
      </p:sp>
    </p:spTree>
    <p:extLst>
      <p:ext uri="{BB962C8B-B14F-4D97-AF65-F5344CB8AC3E}">
        <p14:creationId xmlns:p14="http://schemas.microsoft.com/office/powerpoint/2010/main" val="268759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8"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9"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10"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11"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12"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25211111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5211111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Tuesday, December 03,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6880268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mMN9VNhpy_8"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JSDoPY9B0wQ" TargetMode="External"/><Relationship Id="rId2" Type="http://schemas.openxmlformats.org/officeDocument/2006/relationships/hyperlink" Target="http://www.youtube.com/watch?v=V9XaHxJj5Vo"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Warm-Up: p. 89/90 (wherever you left off yesterday)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Review the Pygmalion effect. </a:t>
            </a:r>
          </a:p>
          <a:p>
            <a:r>
              <a:rPr lang="en-US" dirty="0" smtClean="0"/>
              <a:t>Choose a time in your life where you can see evidence of the Pygmalion effect.  </a:t>
            </a:r>
          </a:p>
          <a:p>
            <a:r>
              <a:rPr lang="en-US" dirty="0" smtClean="0"/>
              <a:t>Write a journal entry in which you explain what happened.  Make sure you include where in the cycle your experience started and explain in detail all the causes and effects. </a:t>
            </a:r>
          </a:p>
          <a:p>
            <a:endParaRPr lang="en-US" dirty="0"/>
          </a:p>
          <a:p>
            <a:r>
              <a:rPr lang="en-US" dirty="0" smtClean="0"/>
              <a:t>EXAMPLE: When I started my first job out of college, I was very nervous.  </a:t>
            </a:r>
            <a:r>
              <a:rPr lang="en-US" dirty="0" smtClean="0">
                <a:solidFill>
                  <a:srgbClr val="00B050"/>
                </a:solidFill>
              </a:rPr>
              <a:t>However, the people I worked believed in me and </a:t>
            </a:r>
            <a:r>
              <a:rPr lang="en-US" dirty="0" smtClean="0">
                <a:solidFill>
                  <a:srgbClr val="FFC000"/>
                </a:solidFill>
              </a:rPr>
              <a:t>immediately treated me with respect and gave me responsibility</a:t>
            </a:r>
            <a:r>
              <a:rPr lang="en-US" dirty="0" smtClean="0">
                <a:solidFill>
                  <a:srgbClr val="00B050"/>
                </a:solidFill>
              </a:rPr>
              <a:t>. </a:t>
            </a:r>
            <a:r>
              <a:rPr lang="en-US" dirty="0" smtClean="0"/>
              <a:t>Because they treated me like this, </a:t>
            </a:r>
            <a:r>
              <a:rPr lang="en-US" dirty="0" smtClean="0">
                <a:solidFill>
                  <a:srgbClr val="FF0000"/>
                </a:solidFill>
              </a:rPr>
              <a:t>I believed that I could do a great job.  </a:t>
            </a:r>
            <a:r>
              <a:rPr lang="en-US" dirty="0" smtClean="0">
                <a:solidFill>
                  <a:srgbClr val="0070C0"/>
                </a:solidFill>
              </a:rPr>
              <a:t>I started working harder than I ever had, and put more effort into that job than I had ever put into school.  I studied on my own time and did a lot of things to ensure I would be very good at the job</a:t>
            </a:r>
            <a:r>
              <a:rPr lang="en-US" dirty="0" smtClean="0"/>
              <a:t>, which led to my becoming fairly successful in that career. </a:t>
            </a:r>
            <a:endParaRPr lang="en-US" dirty="0"/>
          </a:p>
        </p:txBody>
      </p:sp>
    </p:spTree>
    <p:extLst>
      <p:ext uri="{BB962C8B-B14F-4D97-AF65-F5344CB8AC3E}">
        <p14:creationId xmlns:p14="http://schemas.microsoft.com/office/powerpoint/2010/main" val="1067809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a:t>
            </a:r>
            <a:endParaRPr lang="en-US" dirty="0"/>
          </a:p>
        </p:txBody>
      </p:sp>
      <p:sp>
        <p:nvSpPr>
          <p:cNvPr id="3" name="Content Placeholder 2"/>
          <p:cNvSpPr>
            <a:spLocks noGrp="1"/>
          </p:cNvSpPr>
          <p:nvPr>
            <p:ph idx="1"/>
          </p:nvPr>
        </p:nvSpPr>
        <p:spPr/>
        <p:txBody>
          <a:bodyPr/>
          <a:lstStyle/>
          <a:p>
            <a:r>
              <a:rPr lang="en-US" dirty="0" smtClean="0"/>
              <a:t>Evening wear of the upper class – wear to the theatre, parties, etc.</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400"/>
            <a:ext cx="4419600" cy="424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286000"/>
            <a:ext cx="4495800" cy="4398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15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a:t>
            </a:r>
            <a:endParaRPr lang="en-US" dirty="0"/>
          </a:p>
        </p:txBody>
      </p:sp>
      <p:sp>
        <p:nvSpPr>
          <p:cNvPr id="3" name="Content Placeholder 2"/>
          <p:cNvSpPr>
            <a:spLocks noGrp="1"/>
          </p:cNvSpPr>
          <p:nvPr>
            <p:ph idx="1"/>
          </p:nvPr>
        </p:nvSpPr>
        <p:spPr/>
        <p:txBody>
          <a:bodyPr/>
          <a:lstStyle/>
          <a:p>
            <a:r>
              <a:rPr lang="en-US" b="1" dirty="0" smtClean="0"/>
              <a:t>Flower Girl</a:t>
            </a:r>
            <a:r>
              <a:rPr lang="en-US" dirty="0" smtClean="0"/>
              <a:t>: A young lady whose job is to sell flowers or plants at the street market</a:t>
            </a:r>
          </a:p>
          <a:p>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51" y="2590120"/>
            <a:ext cx="3779793" cy="381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90120"/>
            <a:ext cx="4983344" cy="381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666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a:t>
            </a:r>
            <a:endParaRPr lang="en-US" dirty="0"/>
          </a:p>
        </p:txBody>
      </p:sp>
      <p:sp>
        <p:nvSpPr>
          <p:cNvPr id="3" name="Content Placeholder 2"/>
          <p:cNvSpPr>
            <a:spLocks noGrp="1"/>
          </p:cNvSpPr>
          <p:nvPr>
            <p:ph idx="1"/>
          </p:nvPr>
        </p:nvSpPr>
        <p:spPr/>
        <p:txBody>
          <a:bodyPr/>
          <a:lstStyle/>
          <a:p>
            <a:r>
              <a:rPr lang="en-US" b="1" dirty="0" smtClean="0"/>
              <a:t>Cockney</a:t>
            </a:r>
            <a:r>
              <a:rPr lang="en-US" dirty="0"/>
              <a:t>: </a:t>
            </a:r>
            <a:r>
              <a:rPr lang="en-US" dirty="0" smtClean="0"/>
              <a:t>Refers to </a:t>
            </a:r>
            <a:r>
              <a:rPr lang="en-US" dirty="0"/>
              <a:t>working-class Londoners in the East End. Linguistically, it can refer to the accent and form of English spoken by this group</a:t>
            </a:r>
            <a:r>
              <a:rPr lang="en-US" dirty="0" smtClean="0"/>
              <a:t>.  This accent is considered to signal low social status or lack of education, as it generally would have been a “blue-collar” accent.  When the professor hears the flower girl in the market, she is speaking in a Cockney accent.</a:t>
            </a:r>
          </a:p>
          <a:p>
            <a:r>
              <a:rPr lang="en-US" dirty="0" smtClean="0"/>
              <a:t>Professor Higgins will refer to it as, “the </a:t>
            </a:r>
            <a:r>
              <a:rPr lang="en-US" dirty="0"/>
              <a:t>English that will keep her in the gutter to the end of her days</a:t>
            </a:r>
            <a:r>
              <a:rPr lang="en-US" dirty="0" smtClean="0"/>
              <a:t>.”</a:t>
            </a:r>
          </a:p>
          <a:p>
            <a:endParaRPr lang="en-US" dirty="0"/>
          </a:p>
          <a:p>
            <a:r>
              <a:rPr lang="en-US" dirty="0">
                <a:hlinkClick r:id="rId2"/>
              </a:rPr>
              <a:t>http://</a:t>
            </a:r>
            <a:r>
              <a:rPr lang="en-US" dirty="0" smtClean="0">
                <a:hlinkClick r:id="rId2"/>
              </a:rPr>
              <a:t>www.youtube.com/watch?v=mMN9VNhpy_8</a:t>
            </a:r>
            <a:endParaRPr lang="en-US" dirty="0" smtClean="0"/>
          </a:p>
          <a:p>
            <a:pPr marL="0" indent="0">
              <a:buNone/>
            </a:pPr>
            <a:endParaRPr lang="en-US" dirty="0"/>
          </a:p>
        </p:txBody>
      </p:sp>
    </p:spTree>
    <p:extLst>
      <p:ext uri="{BB962C8B-B14F-4D97-AF65-F5344CB8AC3E}">
        <p14:creationId xmlns:p14="http://schemas.microsoft.com/office/powerpoint/2010/main" val="266593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a:t>
            </a:r>
            <a:endParaRPr lang="en-US" dirty="0"/>
          </a:p>
        </p:txBody>
      </p:sp>
      <p:sp>
        <p:nvSpPr>
          <p:cNvPr id="3" name="Content Placeholder 2"/>
          <p:cNvSpPr>
            <a:spLocks noGrp="1"/>
          </p:cNvSpPr>
          <p:nvPr>
            <p:ph idx="1"/>
          </p:nvPr>
        </p:nvSpPr>
        <p:spPr/>
        <p:txBody>
          <a:bodyPr/>
          <a:lstStyle/>
          <a:p>
            <a:r>
              <a:rPr lang="en-US" dirty="0" smtClean="0"/>
              <a:t>English Money: crown, pound, </a:t>
            </a:r>
            <a:r>
              <a:rPr lang="en-US" dirty="0" err="1" smtClean="0"/>
              <a:t>tuppence</a:t>
            </a:r>
            <a:r>
              <a:rPr lang="en-US" dirty="0" smtClean="0"/>
              <a:t>, half-pence </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62247"/>
            <a:ext cx="8496300" cy="261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938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a:t>
            </a:r>
            <a:endParaRPr lang="en-US" dirty="0"/>
          </a:p>
        </p:txBody>
      </p:sp>
      <p:sp>
        <p:nvSpPr>
          <p:cNvPr id="3" name="Content Placeholder 2"/>
          <p:cNvSpPr>
            <a:spLocks noGrp="1"/>
          </p:cNvSpPr>
          <p:nvPr>
            <p:ph idx="1"/>
          </p:nvPr>
        </p:nvSpPr>
        <p:spPr/>
        <p:txBody>
          <a:bodyPr/>
          <a:lstStyle/>
          <a:p>
            <a:r>
              <a:rPr lang="en-US" b="1" dirty="0" smtClean="0"/>
              <a:t>The Note Taker</a:t>
            </a:r>
            <a:r>
              <a:rPr lang="en-US" dirty="0" smtClean="0"/>
              <a:t>: He is a professor of linguistics and can recognize where people are from simply by listening to their accents.  He is fascinated with the English language and how people speak. </a:t>
            </a:r>
          </a:p>
          <a:p>
            <a:pPr marL="0" indent="0">
              <a:buNone/>
            </a:pPr>
            <a:endParaRPr lang="en-US" dirty="0" smtClean="0"/>
          </a:p>
          <a:p>
            <a:r>
              <a:rPr lang="en-US" dirty="0" smtClean="0"/>
              <a:t>He says: “Simply </a:t>
            </a:r>
            <a:r>
              <a:rPr lang="en-US" dirty="0"/>
              <a:t>phonetics. The science of speech. </a:t>
            </a:r>
            <a:r>
              <a:rPr lang="en-US" dirty="0" smtClean="0"/>
              <a:t>That’s </a:t>
            </a:r>
            <a:r>
              <a:rPr lang="en-US" dirty="0"/>
              <a:t>my profession: also my hobby. Happy is the man who can make a living by his hobby! You can spot an Irishman or a </a:t>
            </a:r>
            <a:r>
              <a:rPr lang="en-US" dirty="0" err="1"/>
              <a:t>Yorkshireman</a:t>
            </a:r>
            <a:r>
              <a:rPr lang="en-US" dirty="0"/>
              <a:t> by his brogue. I can place any man within six miles. I can place him within two miles in London. Sometimes within two streets</a:t>
            </a:r>
            <a:r>
              <a:rPr lang="en-US" dirty="0" smtClean="0"/>
              <a:t>.” </a:t>
            </a:r>
            <a:endParaRPr lang="en-US" dirty="0"/>
          </a:p>
        </p:txBody>
      </p:sp>
    </p:spTree>
    <p:extLst>
      <p:ext uri="{BB962C8B-B14F-4D97-AF65-F5344CB8AC3E}">
        <p14:creationId xmlns:p14="http://schemas.microsoft.com/office/powerpoint/2010/main" val="1740308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Summarizer</a:t>
            </a:r>
            <a:endParaRPr lang="en-US" dirty="0"/>
          </a:p>
        </p:txBody>
      </p:sp>
      <p:sp>
        <p:nvSpPr>
          <p:cNvPr id="3" name="Content Placeholder 2"/>
          <p:cNvSpPr>
            <a:spLocks noGrp="1"/>
          </p:cNvSpPr>
          <p:nvPr>
            <p:ph idx="1"/>
          </p:nvPr>
        </p:nvSpPr>
        <p:spPr/>
        <p:txBody>
          <a:bodyPr/>
          <a:lstStyle/>
          <a:p>
            <a:r>
              <a:rPr lang="en-US" dirty="0" smtClean="0"/>
              <a:t>What is your first impression of the flower girl?  </a:t>
            </a:r>
          </a:p>
          <a:p>
            <a:r>
              <a:rPr lang="en-US" dirty="0" smtClean="0"/>
              <a:t>What is the Note Taker’s first impression of the flower girl?  </a:t>
            </a:r>
          </a:p>
          <a:p>
            <a:endParaRPr lang="en-US" dirty="0"/>
          </a:p>
        </p:txBody>
      </p:sp>
    </p:spTree>
    <p:extLst>
      <p:ext uri="{BB962C8B-B14F-4D97-AF65-F5344CB8AC3E}">
        <p14:creationId xmlns:p14="http://schemas.microsoft.com/office/powerpoint/2010/main" val="27244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Myth of Pygmalion</a:t>
            </a:r>
            <a:endParaRPr lang="en-US" dirty="0"/>
          </a:p>
        </p:txBody>
      </p:sp>
      <p:sp>
        <p:nvSpPr>
          <p:cNvPr id="5" name="Content Placeholder 4"/>
          <p:cNvSpPr>
            <a:spLocks noGrp="1"/>
          </p:cNvSpPr>
          <p:nvPr>
            <p:ph idx="1"/>
          </p:nvPr>
        </p:nvSpPr>
        <p:spPr/>
        <p:txBody>
          <a:bodyPr>
            <a:normAutofit/>
          </a:bodyPr>
          <a:lstStyle/>
          <a:p>
            <a:r>
              <a:rPr lang="en-US" dirty="0" smtClean="0"/>
              <a:t>Read and discuss.</a:t>
            </a:r>
            <a:endParaRPr lang="en-US" dirty="0" smtClean="0"/>
          </a:p>
          <a:p>
            <a:r>
              <a:rPr lang="en-US" dirty="0" smtClean="0"/>
              <a:t>Respond</a:t>
            </a:r>
            <a:r>
              <a:rPr lang="en-US" dirty="0"/>
              <a:t> </a:t>
            </a:r>
            <a:r>
              <a:rPr lang="en-US" dirty="0" smtClean="0"/>
              <a:t>– p.90 (wherever you left off)</a:t>
            </a:r>
            <a:endParaRPr lang="en-US" dirty="0" smtClean="0"/>
          </a:p>
          <a:p>
            <a:pPr marL="0" indent="0">
              <a:buNone/>
            </a:pPr>
            <a:endParaRPr lang="en-US" dirty="0" smtClean="0"/>
          </a:p>
          <a:p>
            <a:pPr marL="0" indent="0">
              <a:buNone/>
            </a:pPr>
            <a:r>
              <a:rPr lang="en-US" dirty="0" smtClean="0"/>
              <a:t>In the myth, the love between Pygmalion and Galatea is strong and passionate—we even know it is at least somewhat lasting as they produce a son. Would you consider the love between them true or not? </a:t>
            </a:r>
            <a:r>
              <a:rPr lang="en-US" dirty="0" smtClean="0"/>
              <a:t>Why?</a:t>
            </a:r>
          </a:p>
          <a:p>
            <a:pPr marL="0" indent="0">
              <a:buNone/>
            </a:pPr>
            <a:endParaRPr lang="en-US" dirty="0"/>
          </a:p>
          <a:p>
            <a:pPr marL="0" indent="0">
              <a:buNone/>
            </a:pPr>
            <a:r>
              <a:rPr lang="en-US" dirty="0" smtClean="0"/>
              <a:t>If </a:t>
            </a:r>
            <a:r>
              <a:rPr lang="en-US" dirty="0" smtClean="0"/>
              <a:t>Galatea developed non-physical human qualities (i.e. personality traits), how do you think Pygmalion might have felt about her then? Why? </a:t>
            </a:r>
          </a:p>
          <a:p>
            <a:endParaRPr lang="en-US" dirty="0"/>
          </a:p>
        </p:txBody>
      </p:sp>
    </p:spTree>
    <p:extLst>
      <p:ext uri="{BB962C8B-B14F-4D97-AF65-F5344CB8AC3E}">
        <p14:creationId xmlns:p14="http://schemas.microsoft.com/office/powerpoint/2010/main" val="993624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Drama - Notes</a:t>
            </a:r>
            <a:endParaRPr lang="en-US" dirty="0"/>
          </a:p>
        </p:txBody>
      </p:sp>
      <p:sp>
        <p:nvSpPr>
          <p:cNvPr id="3" name="Content Placeholder 2"/>
          <p:cNvSpPr>
            <a:spLocks noGrp="1"/>
          </p:cNvSpPr>
          <p:nvPr>
            <p:ph idx="1"/>
          </p:nvPr>
        </p:nvSpPr>
        <p:spPr/>
        <p:txBody>
          <a:bodyPr/>
          <a:lstStyle/>
          <a:p>
            <a:r>
              <a:rPr lang="en-US" dirty="0"/>
              <a:t>The time period in which the play was written</a:t>
            </a:r>
          </a:p>
          <a:p>
            <a:r>
              <a:rPr lang="en-US" dirty="0"/>
              <a:t>The playwright’s biography and his/her other writing</a:t>
            </a:r>
          </a:p>
          <a:p>
            <a:r>
              <a:rPr lang="en-US" dirty="0" smtClean="0"/>
              <a:t>The </a:t>
            </a:r>
            <a:r>
              <a:rPr lang="en-US" dirty="0"/>
              <a:t>language of the play</a:t>
            </a:r>
          </a:p>
          <a:p>
            <a:r>
              <a:rPr lang="en-US" dirty="0"/>
              <a:t>Setting</a:t>
            </a:r>
          </a:p>
          <a:p>
            <a:r>
              <a:rPr lang="en-US" dirty="0"/>
              <a:t>Plot</a:t>
            </a:r>
          </a:p>
          <a:p>
            <a:r>
              <a:rPr lang="en-US" dirty="0"/>
              <a:t>Themes</a:t>
            </a:r>
          </a:p>
          <a:p>
            <a:r>
              <a:rPr lang="en-US" dirty="0"/>
              <a:t>Characters</a:t>
            </a:r>
          </a:p>
        </p:txBody>
      </p:sp>
    </p:spTree>
    <p:extLst>
      <p:ext uri="{BB962C8B-B14F-4D97-AF65-F5344CB8AC3E}">
        <p14:creationId xmlns:p14="http://schemas.microsoft.com/office/powerpoint/2010/main" val="3821238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rmAutofit fontScale="90000"/>
          </a:bodyPr>
          <a:lstStyle/>
          <a:p>
            <a:r>
              <a:rPr lang="en-US" dirty="0" smtClean="0"/>
              <a:t>Test Yourself (Review from yesterday) - </a:t>
            </a:r>
            <a:br>
              <a:rPr lang="en-US" dirty="0" smtClean="0"/>
            </a:br>
            <a:r>
              <a:rPr lang="en-US" sz="3600" dirty="0" smtClean="0"/>
              <a:t>What do you already know about </a:t>
            </a:r>
            <a:r>
              <a:rPr lang="en-US" sz="3600" i="1" dirty="0" smtClean="0"/>
              <a:t>Pygmalion</a:t>
            </a:r>
            <a:r>
              <a:rPr lang="en-US" sz="3600" dirty="0" smtClean="0"/>
              <a:t>?</a:t>
            </a:r>
            <a:endParaRPr lang="en-US" sz="3600" dirty="0"/>
          </a:p>
        </p:txBody>
      </p:sp>
      <p:sp>
        <p:nvSpPr>
          <p:cNvPr id="3" name="Content Placeholder 2"/>
          <p:cNvSpPr>
            <a:spLocks noGrp="1"/>
          </p:cNvSpPr>
          <p:nvPr>
            <p:ph idx="1"/>
          </p:nvPr>
        </p:nvSpPr>
        <p:spPr>
          <a:xfrm>
            <a:off x="457200" y="1905000"/>
            <a:ext cx="8229600" cy="4572000"/>
          </a:xfrm>
        </p:spPr>
        <p:txBody>
          <a:bodyPr/>
          <a:lstStyle/>
          <a:p>
            <a:r>
              <a:rPr lang="en-US" dirty="0"/>
              <a:t>The time period in which the play was written</a:t>
            </a:r>
          </a:p>
          <a:p>
            <a:r>
              <a:rPr lang="en-US" dirty="0"/>
              <a:t>The playwright’s biography and his/her other writing</a:t>
            </a:r>
          </a:p>
          <a:p>
            <a:r>
              <a:rPr lang="en-US" dirty="0"/>
              <a:t>The language of the play</a:t>
            </a:r>
          </a:p>
          <a:p>
            <a:r>
              <a:rPr lang="en-US" dirty="0"/>
              <a:t>Setting</a:t>
            </a:r>
          </a:p>
          <a:p>
            <a:r>
              <a:rPr lang="en-US" dirty="0"/>
              <a:t>Plot</a:t>
            </a:r>
          </a:p>
          <a:p>
            <a:r>
              <a:rPr lang="en-US" dirty="0"/>
              <a:t>Themes</a:t>
            </a:r>
          </a:p>
          <a:p>
            <a:r>
              <a:rPr lang="en-US" dirty="0"/>
              <a:t>Characters</a:t>
            </a:r>
          </a:p>
          <a:p>
            <a:endParaRPr lang="en-US" dirty="0"/>
          </a:p>
        </p:txBody>
      </p:sp>
    </p:spTree>
    <p:extLst>
      <p:ext uri="{BB962C8B-B14F-4D97-AF65-F5344CB8AC3E}">
        <p14:creationId xmlns:p14="http://schemas.microsoft.com/office/powerpoint/2010/main" val="2500566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a:t>
            </a:r>
            <a:r>
              <a:rPr lang="en-US" b="1" dirty="0" smtClean="0"/>
              <a:t>Language</a:t>
            </a:r>
            <a:r>
              <a:rPr lang="en-US" dirty="0" smtClean="0"/>
              <a:t> in a Play</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pPr marL="0" indent="0">
              <a:buNone/>
            </a:pPr>
            <a:r>
              <a:rPr lang="en-US" dirty="0" smtClean="0"/>
              <a:t>Two things to think about: </a:t>
            </a:r>
          </a:p>
          <a:p>
            <a:pPr marL="0" indent="0">
              <a:buNone/>
            </a:pPr>
            <a:endParaRPr lang="en-US" dirty="0" smtClean="0"/>
          </a:p>
          <a:p>
            <a:pPr marL="0" indent="0">
              <a:buNone/>
            </a:pPr>
            <a:r>
              <a:rPr lang="en-US" dirty="0" smtClean="0"/>
              <a:t>1) How </a:t>
            </a:r>
            <a:r>
              <a:rPr lang="en-US" dirty="0"/>
              <a:t>characters are constructed by their language</a:t>
            </a:r>
          </a:p>
          <a:p>
            <a:r>
              <a:rPr lang="en-US" dirty="0" smtClean="0"/>
              <a:t>Playwrights </a:t>
            </a:r>
            <a:r>
              <a:rPr lang="en-US" dirty="0"/>
              <a:t>often distinguish their characters with idiosyncratic or at least individualized manners of speaking. </a:t>
            </a:r>
            <a:endParaRPr lang="en-US" dirty="0" smtClean="0"/>
          </a:p>
          <a:p>
            <a:r>
              <a:rPr lang="en-US" dirty="0" smtClean="0"/>
              <a:t>Speech of a character contributes to what the audience feels about the character – it gives you information about their personality.  </a:t>
            </a:r>
          </a:p>
          <a:p>
            <a:pPr marL="0" indent="0">
              <a:buNone/>
            </a:pPr>
            <a:endParaRPr lang="en-US" dirty="0"/>
          </a:p>
          <a:p>
            <a:pPr marL="0" indent="0">
              <a:buNone/>
            </a:pPr>
            <a:r>
              <a:rPr lang="en-US" dirty="0" smtClean="0"/>
              <a:t>2) How language </a:t>
            </a:r>
            <a:r>
              <a:rPr lang="en-US" dirty="0"/>
              <a:t>contributes to scene and mood</a:t>
            </a:r>
          </a:p>
          <a:p>
            <a:r>
              <a:rPr lang="en-US" dirty="0"/>
              <a:t>Ancient, medieval, and Renaissance plays often use verbal tricks and nuances to convey the setting and time of the play because performers during these periods didn’t have elaborate special-effects technology to create theatrical illusions</a:t>
            </a:r>
            <a:r>
              <a:rPr lang="en-US" dirty="0" smtClean="0"/>
              <a:t>. How do you communicate time of day, special effects, action, etc. without any type of technology to help you?  (Answer: through speech, stage directions, etc.)</a:t>
            </a:r>
            <a:endParaRPr lang="en-US" dirty="0"/>
          </a:p>
        </p:txBody>
      </p:sp>
    </p:spTree>
    <p:extLst>
      <p:ext uri="{BB962C8B-B14F-4D97-AF65-F5344CB8AC3E}">
        <p14:creationId xmlns:p14="http://schemas.microsoft.com/office/powerpoint/2010/main" val="3957312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Pygmalion</a:t>
            </a:r>
            <a:r>
              <a:rPr lang="en-US" dirty="0" smtClean="0"/>
              <a:t> Notes</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dirty="0" smtClean="0"/>
              <a:t>You are responsible for creating your own notes for each act.  You will be able to use them on your assessment, so it will work in your favor to create yourself some awesome notes for each act! </a:t>
            </a:r>
          </a:p>
          <a:p>
            <a:r>
              <a:rPr lang="en-US" dirty="0" smtClean="0"/>
              <a:t>For each act, I will give you vocabulary you need to know as well as any background information.  </a:t>
            </a:r>
          </a:p>
          <a:p>
            <a:r>
              <a:rPr lang="en-US" dirty="0" smtClean="0"/>
              <a:t>I would recommend that you make notes as we read – anything we talk about, quotes we discuss in depth, etc… write it down if you think it’s important. </a:t>
            </a:r>
          </a:p>
          <a:p>
            <a:r>
              <a:rPr lang="en-US" dirty="0" smtClean="0"/>
              <a:t>You will answer questions for each act on these pages as well.</a:t>
            </a:r>
          </a:p>
          <a:p>
            <a:r>
              <a:rPr lang="en-US" dirty="0" smtClean="0"/>
              <a:t>Basically, these pages you create in your notebook are your record of the work and thought you put in during this unit, and they will be graded.</a:t>
            </a:r>
          </a:p>
          <a:p>
            <a:endParaRPr lang="en-US" dirty="0"/>
          </a:p>
        </p:txBody>
      </p:sp>
    </p:spTree>
    <p:extLst>
      <p:ext uri="{BB962C8B-B14F-4D97-AF65-F5344CB8AC3E}">
        <p14:creationId xmlns:p14="http://schemas.microsoft.com/office/powerpoint/2010/main" val="2971917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Pygmalion</a:t>
            </a:r>
            <a:endParaRPr lang="en-US" dirty="0"/>
          </a:p>
        </p:txBody>
      </p:sp>
      <p:sp>
        <p:nvSpPr>
          <p:cNvPr id="3" name="Content Placeholder 2"/>
          <p:cNvSpPr>
            <a:spLocks noGrp="1"/>
          </p:cNvSpPr>
          <p:nvPr>
            <p:ph idx="1"/>
          </p:nvPr>
        </p:nvSpPr>
        <p:spPr/>
        <p:txBody>
          <a:bodyPr/>
          <a:lstStyle/>
          <a:p>
            <a:r>
              <a:rPr lang="en-US" dirty="0" smtClean="0"/>
              <a:t>Preface –</a:t>
            </a:r>
          </a:p>
          <a:p>
            <a:pPr lvl="1"/>
            <a:r>
              <a:rPr lang="en-US" dirty="0" smtClean="0"/>
              <a:t>What is the purpose of a preface? </a:t>
            </a:r>
          </a:p>
          <a:p>
            <a:pPr marL="274320" lvl="1" indent="0">
              <a:buNone/>
            </a:pPr>
            <a:endParaRPr lang="en-US" dirty="0"/>
          </a:p>
          <a:p>
            <a:pPr marL="274320" lvl="1" indent="0">
              <a:buNone/>
            </a:pPr>
            <a:r>
              <a:rPr lang="en-US" dirty="0" smtClean="0"/>
              <a:t>Read and respond: </a:t>
            </a:r>
          </a:p>
          <a:p>
            <a:pPr marL="274320" lvl="1" indent="0">
              <a:buNone/>
            </a:pPr>
            <a:endParaRPr lang="en-US" dirty="0"/>
          </a:p>
          <a:p>
            <a:pPr marL="274320" lvl="1" indent="0">
              <a:buNone/>
            </a:pPr>
            <a:r>
              <a:rPr lang="en-US" dirty="0" smtClean="0"/>
              <a:t>1) What </a:t>
            </a:r>
            <a:r>
              <a:rPr lang="en-US" dirty="0"/>
              <a:t>is Shaw’s “big beef” and what is his opinion about rhetoric in general? </a:t>
            </a:r>
          </a:p>
          <a:p>
            <a:pPr marL="274320" lvl="1" indent="0">
              <a:buNone/>
            </a:pPr>
            <a:endParaRPr lang="en-US" dirty="0"/>
          </a:p>
          <a:p>
            <a:pPr marL="274320" lvl="1" indent="0">
              <a:buNone/>
            </a:pPr>
            <a:r>
              <a:rPr lang="en-US" dirty="0" smtClean="0"/>
              <a:t>2) Do </a:t>
            </a:r>
            <a:r>
              <a:rPr lang="en-US" dirty="0"/>
              <a:t>you agree that art should always be </a:t>
            </a:r>
            <a:r>
              <a:rPr lang="en-US" b="1" dirty="0"/>
              <a:t>didactic</a:t>
            </a:r>
            <a:r>
              <a:rPr lang="en-US" dirty="0"/>
              <a:t> (have a lesson to teach, usually </a:t>
            </a:r>
            <a:r>
              <a:rPr lang="en-US" dirty="0" smtClean="0"/>
              <a:t>moral</a:t>
            </a:r>
            <a:r>
              <a:rPr lang="en-US" dirty="0"/>
              <a:t>)? Why or why not? Do you think most art and literature is didactic or not? Why</a:t>
            </a:r>
            <a:r>
              <a:rPr lang="en-US" dirty="0" smtClean="0"/>
              <a:t>?</a:t>
            </a:r>
          </a:p>
          <a:p>
            <a:pPr marL="274320" lvl="1" indent="0">
              <a:buNone/>
            </a:pPr>
            <a:endParaRPr lang="en-US" dirty="0"/>
          </a:p>
          <a:p>
            <a:pPr marL="274320" lvl="1" indent="0">
              <a:buNone/>
            </a:pPr>
            <a:r>
              <a:rPr lang="en-US" dirty="0" smtClean="0"/>
              <a:t>3) How can you connect the preface to the importance of language?</a:t>
            </a:r>
            <a:endParaRPr lang="en-US" dirty="0"/>
          </a:p>
        </p:txBody>
      </p:sp>
    </p:spTree>
    <p:extLst>
      <p:ext uri="{BB962C8B-B14F-4D97-AF65-F5344CB8AC3E}">
        <p14:creationId xmlns:p14="http://schemas.microsoft.com/office/powerpoint/2010/main" val="4254950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1: Activator</a:t>
            </a:r>
            <a:endParaRPr lang="en-US" dirty="0"/>
          </a:p>
        </p:txBody>
      </p:sp>
      <p:sp>
        <p:nvSpPr>
          <p:cNvPr id="3" name="Content Placeholder 2"/>
          <p:cNvSpPr>
            <a:spLocks noGrp="1"/>
          </p:cNvSpPr>
          <p:nvPr>
            <p:ph idx="1"/>
          </p:nvPr>
        </p:nvSpPr>
        <p:spPr/>
        <p:txBody>
          <a:bodyPr/>
          <a:lstStyle/>
          <a:p>
            <a:pPr marL="457200" indent="-457200">
              <a:buAutoNum type="arabicParenR"/>
            </a:pPr>
            <a:r>
              <a:rPr lang="en-US" dirty="0" smtClean="0"/>
              <a:t>When you meet someone for the first time, what do you notice first about that person?</a:t>
            </a:r>
          </a:p>
          <a:p>
            <a:pPr marL="457200" indent="-457200">
              <a:buAutoNum type="arabicParenR"/>
            </a:pPr>
            <a:endParaRPr lang="en-US" dirty="0"/>
          </a:p>
          <a:p>
            <a:pPr marL="457200" indent="-457200">
              <a:buAutoNum type="arabicParenR"/>
            </a:pPr>
            <a:r>
              <a:rPr lang="en-US" dirty="0" smtClean="0"/>
              <a:t>Do you believe that physical appearance and presentation is important? </a:t>
            </a:r>
          </a:p>
          <a:p>
            <a:endParaRPr lang="en-US" dirty="0" smtClean="0"/>
          </a:p>
          <a:p>
            <a:r>
              <a:rPr lang="en-US" dirty="0">
                <a:hlinkClick r:id="rId2"/>
              </a:rPr>
              <a:t>http://</a:t>
            </a:r>
            <a:r>
              <a:rPr lang="en-US" dirty="0" smtClean="0">
                <a:hlinkClick r:id="rId2"/>
              </a:rPr>
              <a:t>www.youtube.com/watch?v=V9XaHxJj5Vo</a:t>
            </a:r>
            <a:r>
              <a:rPr lang="en-US" dirty="0" smtClean="0"/>
              <a:t>   </a:t>
            </a:r>
            <a:endParaRPr lang="en-US" dirty="0"/>
          </a:p>
          <a:p>
            <a:pPr marL="0" indent="0">
              <a:buNone/>
            </a:pPr>
            <a:endParaRPr lang="en-US" dirty="0"/>
          </a:p>
          <a:p>
            <a:r>
              <a:rPr lang="en-US" dirty="0">
                <a:hlinkClick r:id="rId3"/>
              </a:rPr>
              <a:t>http://</a:t>
            </a:r>
            <a:r>
              <a:rPr lang="en-US" dirty="0" smtClean="0">
                <a:hlinkClick r:id="rId3"/>
              </a:rPr>
              <a:t>www.youtube.com/watch?v=JSDoPY9B0wQ</a:t>
            </a:r>
            <a:endParaRPr lang="en-US" dirty="0" smtClean="0"/>
          </a:p>
          <a:p>
            <a:pPr marL="0" indent="0">
              <a:buNone/>
            </a:pPr>
            <a:endParaRPr lang="en-US" dirty="0"/>
          </a:p>
        </p:txBody>
      </p:sp>
    </p:spTree>
    <p:extLst>
      <p:ext uri="{BB962C8B-B14F-4D97-AF65-F5344CB8AC3E}">
        <p14:creationId xmlns:p14="http://schemas.microsoft.com/office/powerpoint/2010/main" val="2603600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307" y="1067480"/>
            <a:ext cx="3396343" cy="254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 1 </a:t>
            </a:r>
            <a:endParaRPr lang="en-US" dirty="0"/>
          </a:p>
        </p:txBody>
      </p:sp>
      <p:sp>
        <p:nvSpPr>
          <p:cNvPr id="3" name="Content Placeholder 2"/>
          <p:cNvSpPr>
            <a:spLocks noGrp="1"/>
          </p:cNvSpPr>
          <p:nvPr>
            <p:ph idx="1"/>
          </p:nvPr>
        </p:nvSpPr>
        <p:spPr>
          <a:xfrm>
            <a:off x="457200" y="1600200"/>
            <a:ext cx="5257800" cy="4876800"/>
          </a:xfrm>
        </p:spPr>
        <p:txBody>
          <a:bodyPr>
            <a:normAutofit fontScale="92500" lnSpcReduction="10000"/>
          </a:bodyPr>
          <a:lstStyle/>
          <a:p>
            <a:r>
              <a:rPr lang="en-US" b="1" dirty="0" smtClean="0"/>
              <a:t>Covent Garden</a:t>
            </a:r>
            <a:r>
              <a:rPr lang="en-US" dirty="0" smtClean="0"/>
              <a:t>: A neighborhood in London that hosted a huge fruit </a:t>
            </a:r>
            <a:r>
              <a:rPr lang="en-US" dirty="0"/>
              <a:t>and vegetable </a:t>
            </a:r>
            <a:r>
              <a:rPr lang="en-US" dirty="0" smtClean="0"/>
              <a:t>market. It was originally an upper class area, but in the 17</a:t>
            </a:r>
            <a:r>
              <a:rPr lang="en-US" baseline="30000" dirty="0" smtClean="0"/>
              <a:t>th</a:t>
            </a:r>
            <a:r>
              <a:rPr lang="en-US" dirty="0" smtClean="0"/>
              <a:t> century fell </a:t>
            </a:r>
            <a:r>
              <a:rPr lang="en-US" dirty="0"/>
              <a:t>into disrepute, as taverns, theatres, coffee-houses and brothels opened up; the gentry moved away, and rakes, wits and playwrights moved </a:t>
            </a:r>
            <a:r>
              <a:rPr lang="en-US" dirty="0" smtClean="0"/>
              <a:t>in. By </a:t>
            </a:r>
            <a:r>
              <a:rPr lang="en-US" dirty="0"/>
              <a:t>the 18th century it had become a well-known red-light district, attracting notable </a:t>
            </a:r>
            <a:r>
              <a:rPr lang="en-US" dirty="0" smtClean="0"/>
              <a:t>prostitutes.  Parliament stepped in soon after to rebuild the area, get rid of the brothels, and restore it as a center for trade and markets.  This is where the play opens.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307" y="3882117"/>
            <a:ext cx="3396343" cy="254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10556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1124</Words>
  <Application>Microsoft Office PowerPoint</Application>
  <PresentationFormat>On-screen Show (4:3)</PresentationFormat>
  <Paragraphs>83</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iRespondQuestionMaster</vt:lpstr>
      <vt:lpstr>iRespondGraphMaster</vt:lpstr>
      <vt:lpstr>Clarity</vt:lpstr>
      <vt:lpstr>Warm-Up: p. 89/90 (wherever you left off yesterday)</vt:lpstr>
      <vt:lpstr>The Myth of Pygmalion</vt:lpstr>
      <vt:lpstr>Elements of Drama - Notes</vt:lpstr>
      <vt:lpstr>Test Yourself (Review from yesterday) -  What do you already know about Pygmalion?</vt:lpstr>
      <vt:lpstr>The Importance of Language in a Play</vt:lpstr>
      <vt:lpstr>Pygmalion Notes</vt:lpstr>
      <vt:lpstr>Pygmalion</vt:lpstr>
      <vt:lpstr>Act 1: Activator</vt:lpstr>
      <vt:lpstr>Act 1 </vt:lpstr>
      <vt:lpstr>Act 1 </vt:lpstr>
      <vt:lpstr>Act 1</vt:lpstr>
      <vt:lpstr>Act 1</vt:lpstr>
      <vt:lpstr>Act 1</vt:lpstr>
      <vt:lpstr>Act 1</vt:lpstr>
      <vt:lpstr>Act 1 Summarizer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Myth of Pygmalion</dc:title>
  <dc:creator>Alexandra Yeganegi</dc:creator>
  <cp:lastModifiedBy>Alexandra Yeganegi</cp:lastModifiedBy>
  <cp:revision>23</cp:revision>
  <dcterms:created xsi:type="dcterms:W3CDTF">2013-12-04T19:28:44Z</dcterms:created>
  <dcterms:modified xsi:type="dcterms:W3CDTF">2013-12-05T13:16:01Z</dcterms:modified>
</cp:coreProperties>
</file>