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9CEC1ED-B9B8-408D-8E95-D016D13C8646}"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AB5AB68C-BB7A-4962-9C45-1E5CBA3B8493}"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CEC1ED-B9B8-408D-8E95-D016D13C8646}"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AB68C-BB7A-4962-9C45-1E5CBA3B84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CEC1ED-B9B8-408D-8E95-D016D13C8646}"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AB68C-BB7A-4962-9C45-1E5CBA3B84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CEC1ED-B9B8-408D-8E95-D016D13C8646}" type="datetimeFigureOut">
              <a:rPr lang="en-US" smtClean="0"/>
              <a:t>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AB68C-BB7A-4962-9C45-1E5CBA3B84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9CEC1ED-B9B8-408D-8E95-D016D13C8646}" type="datetimeFigureOut">
              <a:rPr lang="en-US" smtClean="0"/>
              <a:t>2/4/2015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5AB68C-BB7A-4962-9C45-1E5CBA3B8493}"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CEC1ED-B9B8-408D-8E95-D016D13C8646}"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AB68C-BB7A-4962-9C45-1E5CBA3B84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CEC1ED-B9B8-408D-8E95-D016D13C8646}" type="datetimeFigureOut">
              <a:rPr lang="en-US" smtClean="0"/>
              <a:t>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5AB68C-BB7A-4962-9C45-1E5CBA3B84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CEC1ED-B9B8-408D-8E95-D016D13C8646}" type="datetimeFigureOut">
              <a:rPr lang="en-US" smtClean="0"/>
              <a:t>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5AB68C-BB7A-4962-9C45-1E5CBA3B84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9CEC1ED-B9B8-408D-8E95-D016D13C8646}" type="datetimeFigureOut">
              <a:rPr lang="en-US" smtClean="0"/>
              <a:t>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5AB68C-BB7A-4962-9C45-1E5CBA3B84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CEC1ED-B9B8-408D-8E95-D016D13C8646}" type="datetimeFigureOut">
              <a:rPr lang="en-US" smtClean="0"/>
              <a:t>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5AB68C-BB7A-4962-9C45-1E5CBA3B8493}"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09CEC1ED-B9B8-408D-8E95-D016D13C8646}" type="datetimeFigureOut">
              <a:rPr lang="en-US" smtClean="0"/>
              <a:t>2/4/2015</a:t>
            </a:fld>
            <a:endParaRPr lang="en-US"/>
          </a:p>
        </p:txBody>
      </p:sp>
      <p:sp>
        <p:nvSpPr>
          <p:cNvPr id="7" name="Slide Number Placeholder 6"/>
          <p:cNvSpPr>
            <a:spLocks noGrp="1"/>
          </p:cNvSpPr>
          <p:nvPr>
            <p:ph type="sldNum" sz="quarter" idx="12"/>
          </p:nvPr>
        </p:nvSpPr>
        <p:spPr/>
        <p:txBody>
          <a:bodyPr/>
          <a:lstStyle/>
          <a:p>
            <a:fld id="{AB5AB68C-BB7A-4962-9C45-1E5CBA3B8493}"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9CEC1ED-B9B8-408D-8E95-D016D13C8646}" type="datetimeFigureOut">
              <a:rPr lang="en-US" smtClean="0"/>
              <a:t>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AB5AB68C-BB7A-4962-9C45-1E5CBA3B8493}"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Warm-up</a:t>
            </a:r>
            <a:endParaRPr lang="en-US" dirty="0"/>
          </a:p>
        </p:txBody>
      </p:sp>
      <p:sp>
        <p:nvSpPr>
          <p:cNvPr id="5" name="Content Placeholder 4"/>
          <p:cNvSpPr>
            <a:spLocks noGrp="1"/>
          </p:cNvSpPr>
          <p:nvPr>
            <p:ph idx="1"/>
          </p:nvPr>
        </p:nvSpPr>
        <p:spPr/>
        <p:txBody>
          <a:bodyPr/>
          <a:lstStyle/>
          <a:p>
            <a:r>
              <a:rPr lang="en-US" dirty="0" smtClean="0"/>
              <a:t>Get out your handout from yesterday (</a:t>
            </a:r>
            <a:r>
              <a:rPr lang="en-US" i="1" dirty="0" smtClean="0"/>
              <a:t>Funny in Farsi)</a:t>
            </a:r>
            <a:r>
              <a:rPr lang="en-US" dirty="0" smtClean="0"/>
              <a:t>.  </a:t>
            </a:r>
          </a:p>
          <a:p>
            <a:endParaRPr lang="en-US" dirty="0"/>
          </a:p>
          <a:p>
            <a:r>
              <a:rPr lang="en-US" dirty="0" smtClean="0"/>
              <a:t>Alone or with your group, finish reading “Hot Dogs and Wild Geese.”  </a:t>
            </a:r>
          </a:p>
          <a:p>
            <a:endParaRPr lang="en-US" dirty="0"/>
          </a:p>
          <a:p>
            <a:r>
              <a:rPr lang="en-US" dirty="0" smtClean="0"/>
              <a:t>Find two pieces of figurative language in that chapter and add them to the box at the bottom of the handout.  Make sure you include the page number and what you think she is really saying. </a:t>
            </a:r>
            <a:endParaRPr lang="en-US" dirty="0"/>
          </a:p>
        </p:txBody>
      </p:sp>
    </p:spTree>
    <p:extLst>
      <p:ext uri="{BB962C8B-B14F-4D97-AF65-F5344CB8AC3E}">
        <p14:creationId xmlns:p14="http://schemas.microsoft.com/office/powerpoint/2010/main" val="3891992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FUNNY IN FARSI</a:t>
            </a:r>
            <a:endParaRPr lang="en-US" dirty="0"/>
          </a:p>
        </p:txBody>
      </p:sp>
      <p:sp>
        <p:nvSpPr>
          <p:cNvPr id="3" name="Content Placeholder 2"/>
          <p:cNvSpPr>
            <a:spLocks noGrp="1"/>
          </p:cNvSpPr>
          <p:nvPr>
            <p:ph idx="1"/>
          </p:nvPr>
        </p:nvSpPr>
        <p:spPr/>
        <p:txBody>
          <a:bodyPr>
            <a:normAutofit lnSpcReduction="10000"/>
          </a:bodyPr>
          <a:lstStyle/>
          <a:p>
            <a:r>
              <a:rPr lang="en-US" dirty="0" smtClean="0"/>
              <a:t>What do you remember about Iranian history and culture from yesterday’s lesson?  </a:t>
            </a:r>
          </a:p>
          <a:p>
            <a:endParaRPr lang="en-US" dirty="0"/>
          </a:p>
          <a:p>
            <a:r>
              <a:rPr lang="en-US" dirty="0" smtClean="0"/>
              <a:t>What characteristics of a memoir do you remember seeing in the first two excerpts?  </a:t>
            </a:r>
          </a:p>
          <a:p>
            <a:endParaRPr lang="en-US" dirty="0"/>
          </a:p>
          <a:p>
            <a:r>
              <a:rPr lang="en-US" dirty="0" smtClean="0"/>
              <a:t>Read “I Ran and I Ran and I Ran” and “I-</a:t>
            </a:r>
            <a:r>
              <a:rPr lang="en-US" dirty="0" err="1" smtClean="0"/>
              <a:t>Raynians</a:t>
            </a:r>
            <a:r>
              <a:rPr lang="en-US" dirty="0" smtClean="0"/>
              <a:t> Need Not Apply.”  Answer the questions.  </a:t>
            </a:r>
          </a:p>
          <a:p>
            <a:endParaRPr lang="en-US" dirty="0"/>
          </a:p>
          <a:p>
            <a:r>
              <a:rPr lang="en-US" dirty="0" smtClean="0"/>
              <a:t>Complete the Figurative Language Scavenger Hunt. </a:t>
            </a:r>
            <a:endParaRPr lang="en-US" dirty="0"/>
          </a:p>
        </p:txBody>
      </p:sp>
    </p:spTree>
    <p:extLst>
      <p:ext uri="{BB962C8B-B14F-4D97-AF65-F5344CB8AC3E}">
        <p14:creationId xmlns:p14="http://schemas.microsoft.com/office/powerpoint/2010/main" val="355892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House On Mango Street</a:t>
            </a:r>
            <a:endParaRPr lang="en-US" dirty="0"/>
          </a:p>
        </p:txBody>
      </p:sp>
      <p:sp>
        <p:nvSpPr>
          <p:cNvPr id="3" name="Content Placeholder 2"/>
          <p:cNvSpPr>
            <a:spLocks noGrp="1"/>
          </p:cNvSpPr>
          <p:nvPr>
            <p:ph idx="1"/>
          </p:nvPr>
        </p:nvSpPr>
        <p:spPr>
          <a:xfrm>
            <a:off x="457200" y="1752600"/>
            <a:ext cx="8229600" cy="4800600"/>
          </a:xfrm>
        </p:spPr>
        <p:txBody>
          <a:bodyPr>
            <a:normAutofit fontScale="92500" lnSpcReduction="20000"/>
          </a:bodyPr>
          <a:lstStyle/>
          <a:p>
            <a:r>
              <a:rPr lang="en-US" sz="2800" dirty="0" smtClean="0"/>
              <a:t>Author: Sandra </a:t>
            </a:r>
            <a:r>
              <a:rPr lang="en-US" sz="2800" dirty="0" smtClean="0"/>
              <a:t>Cisneros- </a:t>
            </a:r>
            <a:r>
              <a:rPr lang="en-US" sz="2800" dirty="0" smtClean="0"/>
              <a:t>Chicana; grew up in Chicago.  She w</a:t>
            </a:r>
            <a:r>
              <a:rPr lang="en-US" sz="2800" dirty="0" smtClean="0"/>
              <a:t>rites </a:t>
            </a:r>
            <a:r>
              <a:rPr lang="en-US" sz="2800" dirty="0" smtClean="0"/>
              <a:t>about being the children of </a:t>
            </a:r>
            <a:r>
              <a:rPr lang="en-US" sz="2800" dirty="0" smtClean="0"/>
              <a:t>immigrants and </a:t>
            </a:r>
            <a:r>
              <a:rPr lang="en-US" sz="2800" dirty="0" smtClean="0"/>
              <a:t>growing up </a:t>
            </a:r>
            <a:r>
              <a:rPr lang="en-US" sz="2800" dirty="0" smtClean="0"/>
              <a:t>in two cultures. </a:t>
            </a:r>
          </a:p>
          <a:p>
            <a:pPr marL="114300" indent="0">
              <a:buNone/>
            </a:pPr>
            <a:endParaRPr lang="en-US" sz="2800" dirty="0" smtClean="0"/>
          </a:p>
          <a:p>
            <a:r>
              <a:rPr lang="en-US" sz="2800" i="1" dirty="0" smtClean="0"/>
              <a:t>The House on Mango Street</a:t>
            </a:r>
            <a:r>
              <a:rPr lang="en-US" sz="2800" dirty="0" smtClean="0"/>
              <a:t> is </a:t>
            </a:r>
            <a:r>
              <a:rPr lang="en-US" sz="2800" dirty="0" smtClean="0"/>
              <a:t>her </a:t>
            </a:r>
            <a:r>
              <a:rPr lang="en-US" sz="2800" dirty="0" smtClean="0"/>
              <a:t>most popular work; it is a collection of </a:t>
            </a:r>
            <a:r>
              <a:rPr lang="en-US" sz="2800" dirty="0" smtClean="0"/>
              <a:t>vignettes – short, detailed, very descriptive stories that are full of figurative language.  </a:t>
            </a:r>
          </a:p>
          <a:p>
            <a:pPr marL="114300" indent="0">
              <a:buNone/>
            </a:pPr>
            <a:endParaRPr lang="en-US" sz="2800" dirty="0" smtClean="0"/>
          </a:p>
          <a:p>
            <a:r>
              <a:rPr lang="en-US" sz="2800" dirty="0" smtClean="0"/>
              <a:t>The main character is Esperanza, a teenage girl.  She seems to be an autobiographical character, although these are vignettes, not memoirs. </a:t>
            </a:r>
          </a:p>
          <a:p>
            <a:endParaRPr lang="en-US" dirty="0"/>
          </a:p>
        </p:txBody>
      </p:sp>
    </p:spTree>
    <p:extLst>
      <p:ext uri="{BB962C8B-B14F-4D97-AF65-F5344CB8AC3E}">
        <p14:creationId xmlns:p14="http://schemas.microsoft.com/office/powerpoint/2010/main" val="264386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Speak English” </a:t>
            </a:r>
            <a:endParaRPr lang="en-US" dirty="0"/>
          </a:p>
        </p:txBody>
      </p:sp>
      <p:sp>
        <p:nvSpPr>
          <p:cNvPr id="3" name="Content Placeholder 2"/>
          <p:cNvSpPr>
            <a:spLocks noGrp="1"/>
          </p:cNvSpPr>
          <p:nvPr>
            <p:ph idx="1"/>
          </p:nvPr>
        </p:nvSpPr>
        <p:spPr/>
        <p:txBody>
          <a:bodyPr/>
          <a:lstStyle/>
          <a:p>
            <a:r>
              <a:rPr lang="en-US" dirty="0" smtClean="0"/>
              <a:t>Vocabulary: </a:t>
            </a:r>
          </a:p>
          <a:p>
            <a:endParaRPr lang="en-US" dirty="0"/>
          </a:p>
          <a:p>
            <a:pPr marL="114300" indent="0">
              <a:buNone/>
            </a:pPr>
            <a:r>
              <a:rPr lang="en-US" dirty="0" smtClean="0"/>
              <a:t>“</a:t>
            </a:r>
            <a:r>
              <a:rPr lang="en-US" dirty="0" err="1" smtClean="0"/>
              <a:t>Mamacita</a:t>
            </a:r>
            <a:r>
              <a:rPr lang="en-US" dirty="0" smtClean="0"/>
              <a:t>” – slang for “babe” or “chick,” but with the connotation of being beautiful </a:t>
            </a:r>
          </a:p>
          <a:p>
            <a:pPr marL="114300" indent="0">
              <a:buNone/>
            </a:pPr>
            <a:endParaRPr lang="en-US" dirty="0"/>
          </a:p>
          <a:p>
            <a:pPr marL="114300" indent="0">
              <a:buNone/>
            </a:pPr>
            <a:r>
              <a:rPr lang="en-US" dirty="0" smtClean="0"/>
              <a:t>“</a:t>
            </a:r>
            <a:r>
              <a:rPr lang="en-US" dirty="0" err="1" smtClean="0"/>
              <a:t>Mamasota</a:t>
            </a:r>
            <a:r>
              <a:rPr lang="en-US" dirty="0" smtClean="0"/>
              <a:t>” – slang for “</a:t>
            </a:r>
            <a:r>
              <a:rPr lang="en-US" dirty="0" err="1" smtClean="0"/>
              <a:t>hottie</a:t>
            </a:r>
            <a:r>
              <a:rPr lang="en-US" dirty="0" smtClean="0"/>
              <a:t>,” but with the connotation of being voluptuous (well-endowed)</a:t>
            </a:r>
          </a:p>
          <a:p>
            <a:pPr marL="114300" indent="0">
              <a:buNone/>
            </a:pPr>
            <a:endParaRPr lang="en-US" dirty="0"/>
          </a:p>
          <a:p>
            <a:pPr marL="114300" indent="0">
              <a:buNone/>
            </a:pPr>
            <a:r>
              <a:rPr lang="en-US" dirty="0" smtClean="0"/>
              <a:t>“</a:t>
            </a:r>
            <a:r>
              <a:rPr lang="en-US" dirty="0" err="1" smtClean="0"/>
              <a:t>Cuando</a:t>
            </a:r>
            <a:r>
              <a:rPr lang="en-US" dirty="0" smtClean="0"/>
              <a:t>” – When? </a:t>
            </a:r>
            <a:endParaRPr lang="en-US" dirty="0"/>
          </a:p>
        </p:txBody>
      </p:sp>
    </p:spTree>
    <p:extLst>
      <p:ext uri="{BB962C8B-B14F-4D97-AF65-F5344CB8AC3E}">
        <p14:creationId xmlns:p14="http://schemas.microsoft.com/office/powerpoint/2010/main" val="1673996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Speak English”</a:t>
            </a:r>
            <a:endParaRPr lang="en-US" dirty="0"/>
          </a:p>
        </p:txBody>
      </p:sp>
      <p:sp>
        <p:nvSpPr>
          <p:cNvPr id="3" name="Content Placeholder 2"/>
          <p:cNvSpPr>
            <a:spLocks noGrp="1"/>
          </p:cNvSpPr>
          <p:nvPr>
            <p:ph idx="1"/>
          </p:nvPr>
        </p:nvSpPr>
        <p:spPr/>
        <p:txBody>
          <a:bodyPr/>
          <a:lstStyle/>
          <a:p>
            <a:r>
              <a:rPr lang="en-US" dirty="0" smtClean="0"/>
              <a:t>Annotate the story as we read.  </a:t>
            </a:r>
          </a:p>
          <a:p>
            <a:pPr lvl="1"/>
            <a:r>
              <a:rPr lang="en-US" sz="2400" dirty="0" smtClean="0"/>
              <a:t>Underline or highlight important </a:t>
            </a:r>
            <a:r>
              <a:rPr lang="en-US" sz="2400" dirty="0" smtClean="0"/>
              <a:t>words, phrases, or ideas.  </a:t>
            </a:r>
          </a:p>
          <a:p>
            <a:pPr lvl="1"/>
            <a:r>
              <a:rPr lang="en-US" sz="2400" dirty="0" smtClean="0"/>
              <a:t>Make notes as you read.</a:t>
            </a:r>
          </a:p>
          <a:p>
            <a:pPr lvl="2"/>
            <a:r>
              <a:rPr lang="en-US" sz="2000" dirty="0" smtClean="0"/>
              <a:t>Questions</a:t>
            </a:r>
          </a:p>
          <a:p>
            <a:pPr lvl="2"/>
            <a:r>
              <a:rPr lang="en-US" sz="2000" dirty="0" smtClean="0"/>
              <a:t>Thoughts</a:t>
            </a:r>
          </a:p>
          <a:p>
            <a:pPr lvl="2"/>
            <a:r>
              <a:rPr lang="en-US" sz="2000" dirty="0" smtClean="0"/>
              <a:t>Comments</a:t>
            </a:r>
          </a:p>
          <a:p>
            <a:pPr lvl="2"/>
            <a:r>
              <a:rPr lang="en-US" sz="2000" dirty="0" smtClean="0"/>
              <a:t>Figurative Language</a:t>
            </a:r>
          </a:p>
          <a:p>
            <a:pPr lvl="2"/>
            <a:r>
              <a:rPr lang="en-US" sz="2000" dirty="0" smtClean="0"/>
              <a:t>Connections to Self, Text, or World</a:t>
            </a:r>
          </a:p>
          <a:p>
            <a:pPr lvl="2"/>
            <a:endParaRPr lang="en-US" dirty="0"/>
          </a:p>
          <a:p>
            <a:pPr marL="685800" lvl="2" indent="0">
              <a:buNone/>
            </a:pPr>
            <a:endParaRPr lang="en-US" dirty="0" smtClean="0"/>
          </a:p>
        </p:txBody>
      </p:sp>
    </p:spTree>
    <p:extLst>
      <p:ext uri="{BB962C8B-B14F-4D97-AF65-F5344CB8AC3E}">
        <p14:creationId xmlns:p14="http://schemas.microsoft.com/office/powerpoint/2010/main" val="1457360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Speak English” </a:t>
            </a:r>
            <a:endParaRPr lang="en-US" dirty="0"/>
          </a:p>
        </p:txBody>
      </p:sp>
      <p:sp>
        <p:nvSpPr>
          <p:cNvPr id="3" name="Content Placeholder 2"/>
          <p:cNvSpPr>
            <a:spLocks noGrp="1"/>
          </p:cNvSpPr>
          <p:nvPr>
            <p:ph idx="1"/>
          </p:nvPr>
        </p:nvSpPr>
        <p:spPr/>
        <p:txBody>
          <a:bodyPr/>
          <a:lstStyle/>
          <a:p>
            <a:r>
              <a:rPr lang="en-US" dirty="0" smtClean="0"/>
              <a:t>Begin answering th</a:t>
            </a:r>
            <a:r>
              <a:rPr lang="en-US" dirty="0" smtClean="0"/>
              <a:t>e questions.  I will give you more time tomorrow. </a:t>
            </a:r>
            <a:endParaRPr lang="en-US" dirty="0"/>
          </a:p>
        </p:txBody>
      </p:sp>
    </p:spTree>
    <p:extLst>
      <p:ext uri="{BB962C8B-B14F-4D97-AF65-F5344CB8AC3E}">
        <p14:creationId xmlns:p14="http://schemas.microsoft.com/office/powerpoint/2010/main" val="6760907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TotalTime>
  <Words>326</Words>
  <Application>Microsoft Office PowerPoint</Application>
  <PresentationFormat>On-screen Show (4:3)</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Apothecary</vt:lpstr>
      <vt:lpstr>Warm-up</vt:lpstr>
      <vt:lpstr>FUNNY IN FARSI</vt:lpstr>
      <vt:lpstr>The House On Mango Street</vt:lpstr>
      <vt:lpstr>“No Speak English” </vt:lpstr>
      <vt:lpstr>“No Speak English”</vt:lpstr>
      <vt:lpstr>“No Speak English” </vt:lpstr>
    </vt:vector>
  </TitlesOfParts>
  <Company>Cobb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Alexandra Yeganegi</dc:creator>
  <cp:lastModifiedBy>Alexandra Yeganegi</cp:lastModifiedBy>
  <cp:revision>1</cp:revision>
  <dcterms:created xsi:type="dcterms:W3CDTF">2015-02-04T12:36:45Z</dcterms:created>
  <dcterms:modified xsi:type="dcterms:W3CDTF">2015-02-04T12:43:14Z</dcterms:modified>
</cp:coreProperties>
</file>