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4" r:id="rId4"/>
    <p:sldId id="259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652D07-1C6A-4BEE-BED6-8A5318918CDB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D65ABD-E3D0-47C4-9268-D4FFFE824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B3Abpv0ysM" TargetMode="External"/><Relationship Id="rId2" Type="http://schemas.openxmlformats.org/officeDocument/2006/relationships/hyperlink" Target="http://www.youtube.com/watch?v=1vvb16VyV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WaRM-UP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Copy </a:t>
            </a:r>
            <a:r>
              <a:rPr lang="en-US" dirty="0" smtClean="0"/>
              <a:t>these </a:t>
            </a:r>
            <a:r>
              <a:rPr lang="en-US" dirty="0" smtClean="0"/>
              <a:t>Vocabulary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8388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Ritual</a:t>
            </a:r>
            <a:r>
              <a:rPr lang="en-US" dirty="0" smtClean="0"/>
              <a:t>: A religious or solemn ceremony consisting of a series of actions performed according to a prescribed order.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b="1" dirty="0"/>
              <a:t>Custom</a:t>
            </a:r>
            <a:r>
              <a:rPr lang="en-US" dirty="0" smtClean="0"/>
              <a:t>: A traditional and widely accepted way of behaving or doing something that is specific to a particular society, place, or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Tradition</a:t>
            </a:r>
            <a:r>
              <a:rPr lang="en-US" dirty="0" smtClean="0"/>
              <a:t>: A long-established custom or belief that has been passed on.</a:t>
            </a:r>
          </a:p>
          <a:p>
            <a:endParaRPr lang="en-US" dirty="0" smtClean="0"/>
          </a:p>
          <a:p>
            <a:r>
              <a:rPr lang="en-US" b="1" dirty="0"/>
              <a:t>Culture</a:t>
            </a:r>
            <a:r>
              <a:rPr lang="en-US" dirty="0" smtClean="0"/>
              <a:t>: A people's </a:t>
            </a:r>
            <a:r>
              <a:rPr lang="en-US" dirty="0"/>
              <a:t>'way of </a:t>
            </a:r>
            <a:r>
              <a:rPr lang="en-US" dirty="0" smtClean="0"/>
              <a:t>life‘. The way </a:t>
            </a:r>
            <a:r>
              <a:rPr lang="en-US" dirty="0"/>
              <a:t>groups do things. Different groups of people may have different cultures. A culture is passed on to the next generation by learning</a:t>
            </a:r>
            <a:r>
              <a:rPr lang="en-US" dirty="0" smtClean="0"/>
              <a:t>, not by genetics.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3880" cy="670560"/>
          </a:xfrm>
        </p:spPr>
        <p:txBody>
          <a:bodyPr/>
          <a:lstStyle/>
          <a:p>
            <a:r>
              <a:rPr lang="en-US" dirty="0" smtClean="0"/>
              <a:t>Brainstorm…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83880" cy="1447800"/>
          </a:xfrm>
        </p:spPr>
        <p:txBody>
          <a:bodyPr/>
          <a:lstStyle/>
          <a:p>
            <a:r>
              <a:rPr lang="en-US" dirty="0" smtClean="0"/>
              <a:t>How many examples of American cultural rituals, customs, and traditions as you can think of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86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Strange American Traditions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11086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 </a:t>
            </a:r>
            <a:r>
              <a:rPr lang="en-US" sz="2400" dirty="0" smtClean="0"/>
              <a:t>Tailgating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2- </a:t>
            </a:r>
            <a:r>
              <a:rPr lang="en-US" sz="2400" dirty="0" err="1" smtClean="0"/>
              <a:t>Superbowl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3- Trick or Treating</a:t>
            </a:r>
          </a:p>
          <a:p>
            <a:endParaRPr lang="en-US" sz="2400" dirty="0" smtClean="0"/>
          </a:p>
          <a:p>
            <a:r>
              <a:rPr lang="en-US" sz="2400" dirty="0" smtClean="0"/>
              <a:t>4- </a:t>
            </a:r>
            <a:r>
              <a:rPr lang="en-US" sz="2400" dirty="0" smtClean="0"/>
              <a:t>Thanksgiving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5- Black </a:t>
            </a:r>
            <a:r>
              <a:rPr lang="en-US" sz="2400" dirty="0" smtClean="0"/>
              <a:t>Friday</a:t>
            </a:r>
          </a:p>
          <a:p>
            <a:endParaRPr lang="en-US" sz="2400" dirty="0" smtClean="0"/>
          </a:p>
          <a:p>
            <a:r>
              <a:rPr lang="en-US" sz="2400" dirty="0" smtClean="0"/>
              <a:t>6- Groundhog’s Day festivities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4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Unusual Cultural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83880" cy="297484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www.youtube.com/watch?v=1vvb16VyVEY</a:t>
            </a:r>
            <a:endParaRPr lang="en-US" dirty="0" smtClean="0"/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www.youtube.com/watch?v=qBND33BNfZw 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www.youtube.com/watch?v=5B3Abpv0ysM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5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BODY RITUAL AMONG THE NACIREMA</a:t>
            </a:r>
            <a:br>
              <a:rPr lang="en-US" i="1" dirty="0" smtClean="0"/>
            </a:br>
            <a:r>
              <a:rPr lang="en-US" dirty="0" smtClean="0"/>
              <a:t>READING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114300" lvl="0" indent="0">
              <a:buClr>
                <a:srgbClr val="93A299"/>
              </a:buClr>
              <a:buNone/>
            </a:pPr>
            <a:r>
              <a:rPr lang="en-US" sz="2500" dirty="0">
                <a:solidFill>
                  <a:srgbClr val="564B3C"/>
                </a:solidFill>
              </a:rPr>
              <a:t>During Reading: </a:t>
            </a:r>
          </a:p>
          <a:p>
            <a:pPr lvl="0">
              <a:buClr>
                <a:srgbClr val="93A299"/>
              </a:buClr>
            </a:pPr>
            <a:r>
              <a:rPr lang="en-US" sz="2500" dirty="0">
                <a:solidFill>
                  <a:srgbClr val="564B3C"/>
                </a:solidFill>
              </a:rPr>
              <a:t>Follow directions on your handout for annotating while reading.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en-US" sz="2500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sz="2500" dirty="0">
                <a:solidFill>
                  <a:srgbClr val="564B3C"/>
                </a:solidFill>
              </a:rPr>
              <a:t>Pay particular attention to mention of any RITUALS – highlight or underline those. </a:t>
            </a:r>
          </a:p>
          <a:p>
            <a:pPr lvl="0">
              <a:buClr>
                <a:srgbClr val="93A299"/>
              </a:buClr>
            </a:pPr>
            <a:endParaRPr lang="en-US" sz="2500" dirty="0">
              <a:solidFill>
                <a:srgbClr val="564B3C"/>
              </a:solidFill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en-US" sz="2500" dirty="0">
                <a:solidFill>
                  <a:srgbClr val="564B3C"/>
                </a:solidFill>
              </a:rPr>
              <a:t>*If at any time you think you know the </a:t>
            </a:r>
            <a:r>
              <a:rPr lang="en-US" sz="2500" dirty="0" err="1">
                <a:solidFill>
                  <a:srgbClr val="564B3C"/>
                </a:solidFill>
              </a:rPr>
              <a:t>Nacirema</a:t>
            </a:r>
            <a:r>
              <a:rPr lang="en-US" sz="2500" dirty="0">
                <a:solidFill>
                  <a:srgbClr val="564B3C"/>
                </a:solidFill>
              </a:rPr>
              <a:t> are, please do not blurt it out!  We’ll discuss after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BODY RITUAL AMONG THE NACIREMA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After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Reading Reflection questions independently.  </a:t>
            </a:r>
          </a:p>
          <a:p>
            <a:endParaRPr lang="en-US" dirty="0"/>
          </a:p>
          <a:p>
            <a:r>
              <a:rPr lang="en-US" dirty="0" smtClean="0"/>
              <a:t>Turn in your completed handout.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1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Notebook set-up/organization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recommend a 3-ring binder for this class. </a:t>
            </a:r>
          </a:p>
          <a:p>
            <a:r>
              <a:rPr lang="en-US" dirty="0" smtClean="0"/>
              <a:t>5 TABS: </a:t>
            </a:r>
          </a:p>
          <a:p>
            <a:pPr marL="571500" indent="-457200">
              <a:buAutoNum type="arabicParenR"/>
            </a:pPr>
            <a:r>
              <a:rPr lang="en-US" dirty="0" smtClean="0"/>
              <a:t>Important Stuff</a:t>
            </a:r>
          </a:p>
          <a:p>
            <a:pPr marL="571500" indent="-457200">
              <a:buAutoNum type="arabicParenR"/>
            </a:pPr>
            <a:r>
              <a:rPr lang="en-US" dirty="0" smtClean="0"/>
              <a:t>Unit 1 </a:t>
            </a:r>
          </a:p>
          <a:p>
            <a:pPr marL="571500" indent="-457200">
              <a:buAutoNum type="arabicParenR"/>
            </a:pPr>
            <a:r>
              <a:rPr lang="en-US" dirty="0" smtClean="0"/>
              <a:t>Unit 2 </a:t>
            </a:r>
          </a:p>
          <a:p>
            <a:pPr marL="571500" indent="-457200">
              <a:buAutoNum type="arabicParenR"/>
            </a:pPr>
            <a:r>
              <a:rPr lang="en-US" dirty="0" smtClean="0"/>
              <a:t>Unit 3 </a:t>
            </a:r>
          </a:p>
          <a:p>
            <a:pPr marL="571500" indent="-457200">
              <a:buAutoNum type="arabicParenR"/>
            </a:pPr>
            <a:r>
              <a:rPr lang="en-US" dirty="0" smtClean="0"/>
              <a:t>Unit 4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*All the basic info you received in week 1 goes in the first tab. The figurative language review/color symbolism/mandala notes should begin Unit 1.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Notebook Checks every Friday!</a:t>
            </a:r>
          </a:p>
        </p:txBody>
      </p:sp>
    </p:spTree>
    <p:extLst>
      <p:ext uri="{BB962C8B-B14F-4D97-AF65-F5344CB8AC3E}">
        <p14:creationId xmlns:p14="http://schemas.microsoft.com/office/powerpoint/2010/main" val="1713523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325</TotalTime>
  <Words>283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WaRM-UP: Copy these Vocabulary Notes</vt:lpstr>
      <vt:lpstr>Brainstorm…</vt:lpstr>
      <vt:lpstr>Strange American Traditions</vt:lpstr>
      <vt:lpstr>Unusual Cultural Traditions</vt:lpstr>
      <vt:lpstr>BODY RITUAL AMONG THE NACIREMA READING ACTIVITY</vt:lpstr>
      <vt:lpstr>BODY RITUAL AMONG THE NACIREMA After reading</vt:lpstr>
      <vt:lpstr>Notebook set-up/organization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20</cp:revision>
  <dcterms:created xsi:type="dcterms:W3CDTF">2013-08-13T20:11:55Z</dcterms:created>
  <dcterms:modified xsi:type="dcterms:W3CDTF">2014-08-12T20:03:11Z</dcterms:modified>
</cp:coreProperties>
</file>