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1" r:id="rId2"/>
    <p:sldId id="263" r:id="rId3"/>
    <p:sldId id="264" r:id="rId4"/>
    <p:sldId id="265" r:id="rId5"/>
    <p:sldId id="266" r:id="rId6"/>
    <p:sldId id="267" r:id="rId7"/>
    <p:sldId id="268" r:id="rId8"/>
    <p:sldId id="269" r:id="rId9"/>
    <p:sldId id="270" r:id="rId10"/>
    <p:sldId id="271" r:id="rId11"/>
    <p:sldId id="272" r:id="rId12"/>
    <p:sldId id="279" r:id="rId13"/>
    <p:sldId id="280" r:id="rId14"/>
    <p:sldId id="281" r:id="rId15"/>
    <p:sldId id="273" r:id="rId16"/>
    <p:sldId id="282" r:id="rId17"/>
    <p:sldId id="283" r:id="rId18"/>
    <p:sldId id="25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BBCA507-EBF5-4ED9-94B4-40F9BFC5F663}" type="datetimeFigureOut">
              <a:rPr lang="en-US" smtClean="0"/>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3CE71-8F3F-49F8-BEBF-59D9F56A8104}"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00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BCA507-EBF5-4ED9-94B4-40F9BFC5F663}" type="datetimeFigureOut">
              <a:rPr lang="en-US" smtClean="0"/>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3CE71-8F3F-49F8-BEBF-59D9F56A8104}" type="slidenum">
              <a:rPr lang="en-US" smtClean="0"/>
              <a:t>‹#›</a:t>
            </a:fld>
            <a:endParaRPr lang="en-US"/>
          </a:p>
        </p:txBody>
      </p:sp>
    </p:spTree>
    <p:extLst>
      <p:ext uri="{BB962C8B-B14F-4D97-AF65-F5344CB8AC3E}">
        <p14:creationId xmlns:p14="http://schemas.microsoft.com/office/powerpoint/2010/main" val="3649946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BCA507-EBF5-4ED9-94B4-40F9BFC5F663}" type="datetimeFigureOut">
              <a:rPr lang="en-US" smtClean="0"/>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3CE71-8F3F-49F8-BEBF-59D9F56A8104}"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6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BCA507-EBF5-4ED9-94B4-40F9BFC5F663}" type="datetimeFigureOut">
              <a:rPr lang="en-US" smtClean="0"/>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3CE71-8F3F-49F8-BEBF-59D9F56A8104}" type="slidenum">
              <a:rPr lang="en-US" smtClean="0"/>
              <a:t>‹#›</a:t>
            </a:fld>
            <a:endParaRPr lang="en-US"/>
          </a:p>
        </p:txBody>
      </p:sp>
    </p:spTree>
    <p:extLst>
      <p:ext uri="{BB962C8B-B14F-4D97-AF65-F5344CB8AC3E}">
        <p14:creationId xmlns:p14="http://schemas.microsoft.com/office/powerpoint/2010/main" val="70697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BCA507-EBF5-4ED9-94B4-40F9BFC5F663}" type="datetimeFigureOut">
              <a:rPr lang="en-US" smtClean="0"/>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3CE71-8F3F-49F8-BEBF-59D9F56A8104}"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78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BCA507-EBF5-4ED9-94B4-40F9BFC5F663}" type="datetimeFigureOut">
              <a:rPr lang="en-US" smtClean="0"/>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3CE71-8F3F-49F8-BEBF-59D9F56A8104}" type="slidenum">
              <a:rPr lang="en-US" smtClean="0"/>
              <a:t>‹#›</a:t>
            </a:fld>
            <a:endParaRPr lang="en-US"/>
          </a:p>
        </p:txBody>
      </p:sp>
    </p:spTree>
    <p:extLst>
      <p:ext uri="{BB962C8B-B14F-4D97-AF65-F5344CB8AC3E}">
        <p14:creationId xmlns:p14="http://schemas.microsoft.com/office/powerpoint/2010/main" val="386843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BCA507-EBF5-4ED9-94B4-40F9BFC5F663}" type="datetimeFigureOut">
              <a:rPr lang="en-US" smtClean="0"/>
              <a:t>8/4/2015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73CE71-8F3F-49F8-BEBF-59D9F56A8104}" type="slidenum">
              <a:rPr lang="en-US" smtClean="0"/>
              <a:t>‹#›</a:t>
            </a:fld>
            <a:endParaRPr lang="en-US"/>
          </a:p>
        </p:txBody>
      </p:sp>
    </p:spTree>
    <p:extLst>
      <p:ext uri="{BB962C8B-B14F-4D97-AF65-F5344CB8AC3E}">
        <p14:creationId xmlns:p14="http://schemas.microsoft.com/office/powerpoint/2010/main" val="379913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BCA507-EBF5-4ED9-94B4-40F9BFC5F663}" type="datetimeFigureOut">
              <a:rPr lang="en-US" smtClean="0"/>
              <a:t>8/4/2015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73CE71-8F3F-49F8-BEBF-59D9F56A8104}" type="slidenum">
              <a:rPr lang="en-US" smtClean="0"/>
              <a:t>‹#›</a:t>
            </a:fld>
            <a:endParaRPr lang="en-US"/>
          </a:p>
        </p:txBody>
      </p:sp>
    </p:spTree>
    <p:extLst>
      <p:ext uri="{BB962C8B-B14F-4D97-AF65-F5344CB8AC3E}">
        <p14:creationId xmlns:p14="http://schemas.microsoft.com/office/powerpoint/2010/main" val="370154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BCA507-EBF5-4ED9-94B4-40F9BFC5F663}" type="datetimeFigureOut">
              <a:rPr lang="en-US" smtClean="0"/>
              <a:t>8/4/2015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73CE71-8F3F-49F8-BEBF-59D9F56A8104}" type="slidenum">
              <a:rPr lang="en-US" smtClean="0"/>
              <a:t>‹#›</a:t>
            </a:fld>
            <a:endParaRPr lang="en-US"/>
          </a:p>
        </p:txBody>
      </p:sp>
    </p:spTree>
    <p:extLst>
      <p:ext uri="{BB962C8B-B14F-4D97-AF65-F5344CB8AC3E}">
        <p14:creationId xmlns:p14="http://schemas.microsoft.com/office/powerpoint/2010/main" val="2148214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CA507-EBF5-4ED9-94B4-40F9BFC5F663}" type="datetimeFigureOut">
              <a:rPr lang="en-US" smtClean="0"/>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3CE71-8F3F-49F8-BEBF-59D9F56A8104}" type="slidenum">
              <a:rPr lang="en-US" smtClean="0"/>
              <a:t>‹#›</a:t>
            </a:fld>
            <a:endParaRPr lang="en-US"/>
          </a:p>
        </p:txBody>
      </p:sp>
    </p:spTree>
    <p:extLst>
      <p:ext uri="{BB962C8B-B14F-4D97-AF65-F5344CB8AC3E}">
        <p14:creationId xmlns:p14="http://schemas.microsoft.com/office/powerpoint/2010/main" val="369345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CA507-EBF5-4ED9-94B4-40F9BFC5F663}" type="datetimeFigureOut">
              <a:rPr lang="en-US" smtClean="0"/>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3CE71-8F3F-49F8-BEBF-59D9F56A8104}"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039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BBCA507-EBF5-4ED9-94B4-40F9BFC5F663}" type="datetimeFigureOut">
              <a:rPr lang="en-US" smtClean="0"/>
              <a:t>8/4/2015</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B73CE71-8F3F-49F8-BEBF-59D9F56A8104}"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5948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 </a:t>
            </a:r>
            <a:endParaRPr lang="en-US" dirty="0"/>
          </a:p>
        </p:txBody>
      </p:sp>
      <p:sp>
        <p:nvSpPr>
          <p:cNvPr id="3" name="Content Placeholder 2"/>
          <p:cNvSpPr>
            <a:spLocks noGrp="1"/>
          </p:cNvSpPr>
          <p:nvPr>
            <p:ph idx="1"/>
          </p:nvPr>
        </p:nvSpPr>
        <p:spPr/>
        <p:txBody>
          <a:bodyPr/>
          <a:lstStyle/>
          <a:p>
            <a:pPr marL="114300" indent="0">
              <a:buNone/>
            </a:pPr>
            <a:r>
              <a:rPr lang="en-US" b="1" dirty="0" smtClean="0"/>
              <a:t>Warm-Up:  </a:t>
            </a:r>
          </a:p>
          <a:p>
            <a:pPr marL="114300" indent="0">
              <a:buNone/>
            </a:pPr>
            <a:r>
              <a:rPr lang="en-US" dirty="0" smtClean="0"/>
              <a:t>Jot down about 10 words that you think describe yourself, your strengths, and who you are.  </a:t>
            </a:r>
            <a:endParaRPr lang="en-US" dirty="0"/>
          </a:p>
          <a:p>
            <a:pPr marL="114300" indent="0">
              <a:buNone/>
            </a:pPr>
            <a:endParaRPr lang="en-US" dirty="0" smtClean="0"/>
          </a:p>
          <a:p>
            <a:pPr marL="114300" indent="0">
              <a:buNone/>
            </a:pPr>
            <a:endParaRPr lang="en-US" dirty="0" smtClean="0"/>
          </a:p>
          <a:p>
            <a:pPr marL="114300" indent="0">
              <a:buNone/>
            </a:pPr>
            <a:endParaRPr lang="en-US" dirty="0"/>
          </a:p>
        </p:txBody>
      </p:sp>
    </p:spTree>
    <p:extLst>
      <p:ext uri="{BB962C8B-B14F-4D97-AF65-F5344CB8AC3E}">
        <p14:creationId xmlns:p14="http://schemas.microsoft.com/office/powerpoint/2010/main" val="135304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834" y="1838324"/>
            <a:ext cx="2825766"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G = Golden Retriever</a:t>
            </a:r>
            <a:endParaRPr lang="en-US" dirty="0"/>
          </a:p>
        </p:txBody>
      </p:sp>
      <p:sp>
        <p:nvSpPr>
          <p:cNvPr id="3" name="Content Placeholder 2"/>
          <p:cNvSpPr>
            <a:spLocks noGrp="1"/>
          </p:cNvSpPr>
          <p:nvPr>
            <p:ph idx="1"/>
          </p:nvPr>
        </p:nvSpPr>
        <p:spPr>
          <a:xfrm>
            <a:off x="457200" y="1752600"/>
            <a:ext cx="6400800" cy="5181600"/>
          </a:xfrm>
        </p:spPr>
        <p:txBody>
          <a:bodyPr>
            <a:normAutofit lnSpcReduction="10000"/>
          </a:bodyPr>
          <a:lstStyle/>
          <a:p>
            <a:r>
              <a:rPr lang="en-US" dirty="0"/>
              <a:t>One word describes these people: </a:t>
            </a:r>
            <a:endParaRPr lang="en-US" dirty="0" smtClean="0"/>
          </a:p>
          <a:p>
            <a:pPr marL="114300" indent="0">
              <a:buNone/>
            </a:pPr>
            <a:r>
              <a:rPr lang="en-US" dirty="0"/>
              <a:t> </a:t>
            </a:r>
            <a:r>
              <a:rPr lang="en-US" dirty="0" smtClean="0"/>
              <a:t>  LOYAL. </a:t>
            </a:r>
          </a:p>
          <a:p>
            <a:r>
              <a:rPr lang="en-US" dirty="0" smtClean="0"/>
              <a:t>They can deal with a good deal of emotional </a:t>
            </a:r>
            <a:r>
              <a:rPr lang="en-US" dirty="0"/>
              <a:t>pain and punishment </a:t>
            </a:r>
            <a:r>
              <a:rPr lang="en-US" dirty="0" smtClean="0"/>
              <a:t>but</a:t>
            </a:r>
          </a:p>
          <a:p>
            <a:pPr marL="114300" indent="0">
              <a:buNone/>
            </a:pPr>
            <a:r>
              <a:rPr lang="en-US" dirty="0" smtClean="0"/>
              <a:t>   still </a:t>
            </a:r>
            <a:r>
              <a:rPr lang="en-US" dirty="0"/>
              <a:t>stay </a:t>
            </a:r>
            <a:r>
              <a:rPr lang="en-US" dirty="0" smtClean="0"/>
              <a:t>committed.</a:t>
            </a:r>
          </a:p>
          <a:p>
            <a:r>
              <a:rPr lang="en-US" dirty="0" smtClean="0"/>
              <a:t>They </a:t>
            </a:r>
            <a:r>
              <a:rPr lang="en-US" dirty="0"/>
              <a:t>are great listeners, incredibly empathetic and warm </a:t>
            </a:r>
            <a:r>
              <a:rPr lang="en-US" dirty="0" smtClean="0"/>
              <a:t>encouragers.</a:t>
            </a:r>
          </a:p>
          <a:p>
            <a:r>
              <a:rPr lang="en-US" dirty="0" smtClean="0"/>
              <a:t>They are good team players, but</a:t>
            </a:r>
          </a:p>
          <a:p>
            <a:pPr marL="114300" indent="0">
              <a:buNone/>
            </a:pPr>
            <a:r>
              <a:rPr lang="en-US" dirty="0" smtClean="0"/>
              <a:t>   because they are such pleasers and</a:t>
            </a:r>
          </a:p>
          <a:p>
            <a:pPr marL="114300" indent="0">
              <a:buNone/>
            </a:pPr>
            <a:r>
              <a:rPr lang="en-US" dirty="0"/>
              <a:t> </a:t>
            </a:r>
            <a:r>
              <a:rPr lang="en-US" dirty="0" smtClean="0"/>
              <a:t>  care about harmony, they may not be </a:t>
            </a:r>
          </a:p>
          <a:p>
            <a:pPr marL="114300" indent="0">
              <a:buNone/>
            </a:pPr>
            <a:r>
              <a:rPr lang="en-US" dirty="0"/>
              <a:t> </a:t>
            </a:r>
            <a:r>
              <a:rPr lang="en-US" dirty="0" smtClean="0"/>
              <a:t>  assertive at times when it’s needed. </a:t>
            </a:r>
          </a:p>
          <a:p>
            <a:r>
              <a:rPr lang="en-US" dirty="0" smtClean="0"/>
              <a:t>Golden retrievers tend to focus on the present and devote lots of time to helping others and building relationships. </a:t>
            </a:r>
            <a:endParaRPr lang="en-US" dirty="0"/>
          </a:p>
        </p:txBody>
      </p:sp>
    </p:spTree>
    <p:extLst>
      <p:ext uri="{BB962C8B-B14F-4D97-AF65-F5344CB8AC3E}">
        <p14:creationId xmlns:p14="http://schemas.microsoft.com/office/powerpoint/2010/main" val="3618815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 Beaver</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2600" y="1752600"/>
            <a:ext cx="3352800" cy="22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1676400"/>
            <a:ext cx="8839200" cy="5262979"/>
          </a:xfrm>
          <a:prstGeom prst="rect">
            <a:avLst/>
          </a:prstGeom>
        </p:spPr>
        <p:txBody>
          <a:bodyPr wrap="square">
            <a:spAutoFit/>
          </a:bodyPr>
          <a:lstStyle/>
          <a:p>
            <a:pPr marL="285750" indent="-285750">
              <a:buFont typeface="Arial" panose="020B0604020202020204" pitchFamily="34" charset="0"/>
              <a:buChar char="•"/>
            </a:pPr>
            <a:r>
              <a:rPr lang="en-US" sz="2400" dirty="0"/>
              <a:t>Beavers have a strong need </a:t>
            </a:r>
            <a:r>
              <a:rPr lang="en-US" sz="2400" dirty="0" smtClean="0"/>
              <a:t>to</a:t>
            </a:r>
          </a:p>
          <a:p>
            <a:r>
              <a:rPr lang="en-US" sz="2400" dirty="0"/>
              <a:t> </a:t>
            </a:r>
            <a:r>
              <a:rPr lang="en-US" sz="2400" dirty="0" smtClean="0"/>
              <a:t>  do things </a:t>
            </a:r>
            <a:r>
              <a:rPr lang="en-US" sz="2400" dirty="0"/>
              <a:t>right and by the book. </a:t>
            </a:r>
            <a:endParaRPr lang="en-US" sz="2400" dirty="0" smtClean="0"/>
          </a:p>
          <a:p>
            <a:pPr marL="342900" indent="-342900">
              <a:buFont typeface="Arial" panose="020B0604020202020204" pitchFamily="34" charset="0"/>
              <a:buChar char="•"/>
            </a:pPr>
            <a:r>
              <a:rPr lang="en-US" sz="2400" dirty="0"/>
              <a:t>T</a:t>
            </a:r>
            <a:r>
              <a:rPr lang="en-US" sz="2400" dirty="0" smtClean="0"/>
              <a:t>hey </a:t>
            </a:r>
            <a:r>
              <a:rPr lang="en-US" sz="2400" dirty="0"/>
              <a:t>are great at </a:t>
            </a:r>
            <a:r>
              <a:rPr lang="en-US" sz="2400" dirty="0" smtClean="0"/>
              <a:t>providing</a:t>
            </a:r>
          </a:p>
          <a:p>
            <a:r>
              <a:rPr lang="en-US" sz="2400" dirty="0"/>
              <a:t> </a:t>
            </a:r>
            <a:r>
              <a:rPr lang="en-US" sz="2400" dirty="0" smtClean="0"/>
              <a:t>   quality control </a:t>
            </a:r>
            <a:r>
              <a:rPr lang="en-US" sz="2400" dirty="0"/>
              <a:t>in </a:t>
            </a:r>
            <a:r>
              <a:rPr lang="en-US" sz="2400" dirty="0" smtClean="0"/>
              <a:t>any situation.</a:t>
            </a:r>
          </a:p>
          <a:p>
            <a:pPr marL="342900" indent="-342900">
              <a:buFont typeface="Arial" panose="020B0604020202020204" pitchFamily="34" charset="0"/>
              <a:buChar char="•"/>
            </a:pPr>
            <a:r>
              <a:rPr lang="en-US" sz="2400" dirty="0" smtClean="0"/>
              <a:t>Because </a:t>
            </a:r>
            <a:r>
              <a:rPr lang="en-US" sz="2400" dirty="0"/>
              <a:t>rules, consistency </a:t>
            </a:r>
            <a:r>
              <a:rPr lang="en-US" sz="2400" dirty="0" smtClean="0"/>
              <a:t>and</a:t>
            </a:r>
          </a:p>
          <a:p>
            <a:r>
              <a:rPr lang="en-US" sz="2400" dirty="0"/>
              <a:t> </a:t>
            </a:r>
            <a:r>
              <a:rPr lang="en-US" sz="2400" dirty="0" smtClean="0"/>
              <a:t>   high standards </a:t>
            </a:r>
            <a:r>
              <a:rPr lang="en-US" sz="2400" dirty="0"/>
              <a:t>are so </a:t>
            </a:r>
            <a:r>
              <a:rPr lang="en-US" sz="2400" dirty="0" smtClean="0"/>
              <a:t>important</a:t>
            </a:r>
          </a:p>
          <a:p>
            <a:r>
              <a:rPr lang="en-US" sz="2400" dirty="0"/>
              <a:t> </a:t>
            </a:r>
            <a:r>
              <a:rPr lang="en-US" sz="2400" dirty="0" smtClean="0"/>
              <a:t>   to beavers, they </a:t>
            </a:r>
            <a:r>
              <a:rPr lang="en-US" sz="2400" dirty="0"/>
              <a:t>are often frustrated with </a:t>
            </a:r>
            <a:r>
              <a:rPr lang="en-US" sz="2400" dirty="0" smtClean="0"/>
              <a:t>others</a:t>
            </a:r>
          </a:p>
          <a:p>
            <a:r>
              <a:rPr lang="en-US" sz="2400" dirty="0"/>
              <a:t> </a:t>
            </a:r>
            <a:r>
              <a:rPr lang="en-US" sz="2400" dirty="0" smtClean="0"/>
              <a:t>   who </a:t>
            </a:r>
            <a:r>
              <a:rPr lang="en-US" sz="2400" dirty="0"/>
              <a:t>do not share these same </a:t>
            </a:r>
            <a:r>
              <a:rPr lang="en-US" sz="2400" dirty="0" smtClean="0"/>
              <a:t>characteristics.</a:t>
            </a:r>
          </a:p>
          <a:p>
            <a:pPr marL="342900" indent="-342900">
              <a:buFont typeface="Arial" panose="020B0604020202020204" pitchFamily="34" charset="0"/>
              <a:buChar char="•"/>
            </a:pPr>
            <a:r>
              <a:rPr lang="en-US" sz="2400" dirty="0" smtClean="0"/>
              <a:t>Their </a:t>
            </a:r>
            <a:r>
              <a:rPr lang="en-US" sz="2400" dirty="0"/>
              <a:t>strong need for maintaining high (and oftentimes unrealistic) standards </a:t>
            </a:r>
            <a:r>
              <a:rPr lang="en-US" sz="2400" dirty="0" smtClean="0"/>
              <a:t>decrease their ability to </a:t>
            </a:r>
            <a:r>
              <a:rPr lang="en-US" sz="2400" dirty="0"/>
              <a:t>express warmth in a relationship</a:t>
            </a:r>
            <a:r>
              <a:rPr lang="en-US" sz="2400" dirty="0" smtClean="0"/>
              <a:t>.</a:t>
            </a:r>
          </a:p>
          <a:p>
            <a:pPr marL="342900" indent="-342900">
              <a:buFont typeface="Arial" panose="020B0604020202020204" pitchFamily="34" charset="0"/>
              <a:buChar char="•"/>
            </a:pPr>
            <a:r>
              <a:rPr lang="en-US" sz="2400" dirty="0"/>
              <a:t>Beavers are good listeners, communicate details, and are usually </a:t>
            </a:r>
            <a:r>
              <a:rPr lang="en-US" sz="2400" dirty="0" smtClean="0"/>
              <a:t>diplomatic; they do not like to make decisions. </a:t>
            </a:r>
          </a:p>
        </p:txBody>
      </p:sp>
    </p:spTree>
    <p:extLst>
      <p:ext uri="{BB962C8B-B14F-4D97-AF65-F5344CB8AC3E}">
        <p14:creationId xmlns:p14="http://schemas.microsoft.com/office/powerpoint/2010/main" val="1235117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MYERS-BRIGGS TEST</a:t>
            </a:r>
            <a:endParaRPr lang="en-US" dirty="0"/>
          </a:p>
        </p:txBody>
      </p:sp>
      <p:sp>
        <p:nvSpPr>
          <p:cNvPr id="3" name="Content Placeholder 2"/>
          <p:cNvSpPr>
            <a:spLocks noGrp="1"/>
          </p:cNvSpPr>
          <p:nvPr>
            <p:ph idx="1"/>
          </p:nvPr>
        </p:nvSpPr>
        <p:spPr/>
        <p:txBody>
          <a:bodyPr/>
          <a:lstStyle/>
          <a:p>
            <a:r>
              <a:rPr lang="en-US" dirty="0" smtClean="0"/>
              <a:t>Add up your totals for each column: </a:t>
            </a:r>
          </a:p>
          <a:p>
            <a:pPr marL="114300" indent="0">
              <a:buNone/>
            </a:pPr>
            <a:r>
              <a:rPr lang="en-US" dirty="0" smtClean="0"/>
              <a:t>E</a:t>
            </a:r>
            <a:r>
              <a:rPr lang="en-US" dirty="0" smtClean="0"/>
              <a:t>	I	S	N	T	F	J	P</a:t>
            </a:r>
          </a:p>
          <a:p>
            <a:pPr marL="114300" indent="0">
              <a:buNone/>
            </a:pPr>
            <a:endParaRPr lang="en-US" dirty="0"/>
          </a:p>
          <a:p>
            <a:r>
              <a:rPr lang="en-US" dirty="0" smtClean="0"/>
              <a:t>The test is made up of four different dichotomies or personality descriptions. </a:t>
            </a:r>
            <a:r>
              <a:rPr lang="en-US" dirty="0"/>
              <a:t> </a:t>
            </a:r>
            <a:r>
              <a:rPr lang="en-US" dirty="0" smtClean="0"/>
              <a:t>One can either be: </a:t>
            </a:r>
          </a:p>
          <a:p>
            <a:pPr marL="868680" lvl="1" indent="-457200">
              <a:buAutoNum type="arabicParenR"/>
            </a:pPr>
            <a:r>
              <a:rPr lang="en-US" dirty="0" smtClean="0"/>
              <a:t>Introverted or Extroverted</a:t>
            </a:r>
          </a:p>
          <a:p>
            <a:pPr marL="868680" lvl="1" indent="-457200">
              <a:buAutoNum type="arabicParenR"/>
            </a:pPr>
            <a:r>
              <a:rPr lang="en-US" dirty="0" smtClean="0"/>
              <a:t>Sensing or Intuitive</a:t>
            </a:r>
          </a:p>
          <a:p>
            <a:pPr marL="868680" lvl="1" indent="-457200">
              <a:buAutoNum type="arabicParenR"/>
            </a:pPr>
            <a:r>
              <a:rPr lang="en-US" dirty="0" smtClean="0"/>
              <a:t>Thinking or Feeling</a:t>
            </a:r>
          </a:p>
          <a:p>
            <a:pPr marL="868680" lvl="1" indent="-457200">
              <a:buAutoNum type="arabicParenR"/>
            </a:pPr>
            <a:r>
              <a:rPr lang="en-US" dirty="0" smtClean="0"/>
              <a:t>Judging or Perceptive</a:t>
            </a:r>
          </a:p>
        </p:txBody>
      </p:sp>
    </p:spTree>
    <p:extLst>
      <p:ext uri="{BB962C8B-B14F-4D97-AF65-F5344CB8AC3E}">
        <p14:creationId xmlns:p14="http://schemas.microsoft.com/office/powerpoint/2010/main" val="1876429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36576" y="0"/>
            <a:ext cx="9180576" cy="6858000"/>
          </a:xfrm>
          <a:prstGeom prst="rect">
            <a:avLst/>
          </a:prstGeom>
        </p:spPr>
      </p:pic>
    </p:spTree>
    <p:extLst>
      <p:ext uri="{BB962C8B-B14F-4D97-AF65-F5344CB8AC3E}">
        <p14:creationId xmlns:p14="http://schemas.microsoft.com/office/powerpoint/2010/main" val="4110526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35608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260672" cy="1039427"/>
          </a:xfrm>
        </p:spPr>
        <p:txBody>
          <a:bodyPr/>
          <a:lstStyle/>
          <a:p>
            <a:r>
              <a:rPr lang="en-US" dirty="0" smtClean="0"/>
              <a:t>Multiple Intelligences</a:t>
            </a:r>
            <a:endParaRPr lang="en-US" dirty="0"/>
          </a:p>
        </p:txBody>
      </p:sp>
      <p:sp>
        <p:nvSpPr>
          <p:cNvPr id="3" name="Content Placeholder 2"/>
          <p:cNvSpPr>
            <a:spLocks noGrp="1"/>
          </p:cNvSpPr>
          <p:nvPr>
            <p:ph idx="1"/>
          </p:nvPr>
        </p:nvSpPr>
        <p:spPr/>
        <p:txBody>
          <a:bodyPr/>
          <a:lstStyle/>
          <a:p>
            <a:r>
              <a:rPr lang="en-US" dirty="0" smtClean="0"/>
              <a:t>For each category, check off all those that apply to you.  </a:t>
            </a:r>
          </a:p>
          <a:p>
            <a:endParaRPr lang="en-US" dirty="0"/>
          </a:p>
          <a:p>
            <a:r>
              <a:rPr lang="en-US" dirty="0" smtClean="0"/>
              <a:t>Tally your results in each category.  </a:t>
            </a:r>
          </a:p>
          <a:p>
            <a:endParaRPr lang="en-US" dirty="0"/>
          </a:p>
          <a:p>
            <a:r>
              <a:rPr lang="en-US" dirty="0" smtClean="0"/>
              <a:t>Circle/highlight your highest total(s).  </a:t>
            </a:r>
          </a:p>
        </p:txBody>
      </p:sp>
    </p:spTree>
    <p:extLst>
      <p:ext uri="{BB962C8B-B14F-4D97-AF65-F5344CB8AC3E}">
        <p14:creationId xmlns:p14="http://schemas.microsoft.com/office/powerpoint/2010/main" val="1208005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76200"/>
            <a:ext cx="9144000" cy="6691410"/>
          </a:xfrm>
          <a:prstGeom prst="rect">
            <a:avLst/>
          </a:prstGeom>
        </p:spPr>
      </p:pic>
    </p:spTree>
    <p:extLst>
      <p:ext uri="{BB962C8B-B14F-4D97-AF65-F5344CB8AC3E}">
        <p14:creationId xmlns:p14="http://schemas.microsoft.com/office/powerpoint/2010/main" val="3571917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Card</a:t>
            </a:r>
            <a:endParaRPr lang="en-US" dirty="0"/>
          </a:p>
        </p:txBody>
      </p:sp>
      <p:sp>
        <p:nvSpPr>
          <p:cNvPr id="3" name="Content Placeholder 2"/>
          <p:cNvSpPr>
            <a:spLocks noGrp="1"/>
          </p:cNvSpPr>
          <p:nvPr>
            <p:ph idx="1"/>
          </p:nvPr>
        </p:nvSpPr>
        <p:spPr/>
        <p:txBody>
          <a:bodyPr/>
          <a:lstStyle/>
          <a:p>
            <a:pPr marL="114300" indent="0">
              <a:buNone/>
            </a:pPr>
            <a:r>
              <a:rPr lang="en-US" dirty="0" smtClean="0"/>
              <a:t>On your index card: </a:t>
            </a:r>
          </a:p>
          <a:p>
            <a:pPr marL="114300" indent="0">
              <a:buNone/>
            </a:pPr>
            <a:endParaRPr lang="en-US" dirty="0"/>
          </a:p>
          <a:p>
            <a:pPr marL="11430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81479088"/>
              </p:ext>
            </p:extLst>
          </p:nvPr>
        </p:nvGraphicFramePr>
        <p:xfrm>
          <a:off x="914400" y="2895600"/>
          <a:ext cx="7239000" cy="3352800"/>
        </p:xfrm>
        <a:graphic>
          <a:graphicData uri="http://schemas.openxmlformats.org/drawingml/2006/table">
            <a:tbl>
              <a:tblPr firstRow="1" bandRow="1">
                <a:tableStyleId>{93296810-A885-4BE3-A3E7-6D5BEEA58F35}</a:tableStyleId>
              </a:tblPr>
              <a:tblGrid>
                <a:gridCol w="2413000"/>
                <a:gridCol w="2413000"/>
                <a:gridCol w="2413000"/>
              </a:tblGrid>
              <a:tr h="1117600">
                <a:tc>
                  <a:txBody>
                    <a:bodyPr/>
                    <a:lstStyle/>
                    <a:p>
                      <a:r>
                        <a:rPr lang="en-US" b="0" dirty="0" smtClean="0">
                          <a:solidFill>
                            <a:schemeClr val="tx1"/>
                          </a:solidFill>
                        </a:rPr>
                        <a:t>True Colors </a:t>
                      </a:r>
                    </a:p>
                    <a:p>
                      <a:r>
                        <a:rPr lang="en-US" b="0" dirty="0" smtClean="0">
                          <a:solidFill>
                            <a:schemeClr val="tx1"/>
                          </a:solidFill>
                        </a:rPr>
                        <a:t>Result</a:t>
                      </a:r>
                      <a:endParaRPr lang="en-US" b="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dirty="0"/>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US" b="0" dirty="0" smtClean="0">
                          <a:solidFill>
                            <a:schemeClr val="tx1"/>
                          </a:solidFill>
                        </a:rPr>
                        <a:t>5-Minute Personality Test Result</a:t>
                      </a:r>
                      <a:endParaRPr lang="en-US" b="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1117600">
                <a:tc>
                  <a:txBody>
                    <a:bodyPr/>
                    <a:lstStyle/>
                    <a:p>
                      <a:endParaRPr lang="en-US" dirty="0"/>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baseline="0" dirty="0" smtClean="0"/>
                        <a:t>Name (First + Last) </a:t>
                      </a:r>
                    </a:p>
                    <a:p>
                      <a:r>
                        <a:rPr lang="en-US" baseline="0" dirty="0" smtClean="0"/>
                        <a:t>Day of Birth</a:t>
                      </a:r>
                      <a:endParaRPr lang="en-US" dirty="0"/>
                    </a:p>
                  </a:txBody>
                  <a:tcPr>
                    <a:solidFill>
                      <a:schemeClr val="bg1"/>
                    </a:solidFill>
                  </a:tcPr>
                </a:tc>
                <a:tc>
                  <a:txBody>
                    <a:bodyPr/>
                    <a:lstStyle/>
                    <a:p>
                      <a:endParaRPr lang="en-US"/>
                    </a:p>
                  </a:txBody>
                  <a:tcPr>
                    <a:lnR w="12700" cap="flat" cmpd="sng" algn="ctr">
                      <a:solidFill>
                        <a:schemeClr val="tx1"/>
                      </a:solidFill>
                      <a:prstDash val="solid"/>
                      <a:round/>
                      <a:headEnd type="none" w="med" len="med"/>
                      <a:tailEnd type="none" w="med" len="med"/>
                    </a:lnR>
                    <a:solidFill>
                      <a:schemeClr val="bg1"/>
                    </a:solidFill>
                  </a:tcPr>
                </a:tc>
              </a:tr>
              <a:tr h="1117600">
                <a:tc>
                  <a:txBody>
                    <a:bodyPr/>
                    <a:lstStyle/>
                    <a:p>
                      <a:r>
                        <a:rPr lang="en-US" dirty="0" smtClean="0"/>
                        <a:t>Myers-Briggs</a:t>
                      </a:r>
                      <a:r>
                        <a:rPr lang="en-US" baseline="0" dirty="0" smtClean="0"/>
                        <a:t> Result (4 Letters + Title) </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Multiple</a:t>
                      </a:r>
                      <a:r>
                        <a:rPr lang="en-US" baseline="0" dirty="0" smtClean="0"/>
                        <a:t> Intelligences Result(s)</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74223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assignment</a:t>
            </a:r>
            <a:endParaRPr lang="en-US" dirty="0"/>
          </a:p>
        </p:txBody>
      </p:sp>
      <p:sp>
        <p:nvSpPr>
          <p:cNvPr id="3" name="Content Placeholder 2"/>
          <p:cNvSpPr>
            <a:spLocks noGrp="1"/>
          </p:cNvSpPr>
          <p:nvPr>
            <p:ph idx="1"/>
          </p:nvPr>
        </p:nvSpPr>
        <p:spPr>
          <a:xfrm>
            <a:off x="457200" y="1752600"/>
            <a:ext cx="8229600" cy="4876800"/>
          </a:xfrm>
        </p:spPr>
        <p:txBody>
          <a:bodyPr>
            <a:normAutofit/>
          </a:bodyPr>
          <a:lstStyle/>
          <a:p>
            <a:endParaRPr lang="en-US" dirty="0" smtClean="0"/>
          </a:p>
          <a:p>
            <a:r>
              <a:rPr lang="en-US" dirty="0" smtClean="0"/>
              <a:t>Think </a:t>
            </a:r>
            <a:r>
              <a:rPr lang="en-US" dirty="0" smtClean="0"/>
              <a:t>about all these test results and what you have learned about yourself.  Were your results surprising or not?  Did you learn anything new about yourself?  What do these things mean for you as a student?  As a group member?  </a:t>
            </a:r>
          </a:p>
          <a:p>
            <a:endParaRPr lang="en-US" dirty="0"/>
          </a:p>
          <a:p>
            <a:r>
              <a:rPr lang="en-US" dirty="0" smtClean="0"/>
              <a:t>Your first writing assignment is to write me a letter about who you are as a student and how I can best teach you.  Include information from your test results.  Explain to me the ways you learn and work best, as well as how I can help you succeed in this class based on that. </a:t>
            </a:r>
          </a:p>
        </p:txBody>
      </p:sp>
    </p:spTree>
    <p:extLst>
      <p:ext uri="{BB962C8B-B14F-4D97-AF65-F5344CB8AC3E}">
        <p14:creationId xmlns:p14="http://schemas.microsoft.com/office/powerpoint/2010/main" val="1341731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Colors Test</a:t>
            </a:r>
            <a:endParaRPr lang="en-US" dirty="0"/>
          </a:p>
        </p:txBody>
      </p:sp>
      <p:sp>
        <p:nvSpPr>
          <p:cNvPr id="3" name="Content Placeholder 2"/>
          <p:cNvSpPr>
            <a:spLocks noGrp="1"/>
          </p:cNvSpPr>
          <p:nvPr>
            <p:ph idx="1"/>
          </p:nvPr>
        </p:nvSpPr>
        <p:spPr/>
        <p:txBody>
          <a:bodyPr>
            <a:normAutofit lnSpcReduction="10000"/>
          </a:bodyPr>
          <a:lstStyle/>
          <a:p>
            <a:r>
              <a:rPr lang="en-US" dirty="0" smtClean="0"/>
              <a:t>Consider each group of words. </a:t>
            </a:r>
          </a:p>
          <a:p>
            <a:endParaRPr lang="en-US" dirty="0"/>
          </a:p>
          <a:p>
            <a:r>
              <a:rPr lang="en-US" dirty="0" smtClean="0"/>
              <a:t>Which group best describes you?  </a:t>
            </a:r>
            <a:r>
              <a:rPr lang="en-US" dirty="0" smtClean="0">
                <a:sym typeface="Wingdings" panose="05000000000000000000" pitchFamily="2" charset="2"/>
              </a:rPr>
              <a:t> Give that a 4. </a:t>
            </a:r>
          </a:p>
          <a:p>
            <a:endParaRPr lang="en-US" dirty="0">
              <a:sym typeface="Wingdings" panose="05000000000000000000" pitchFamily="2" charset="2"/>
            </a:endParaRPr>
          </a:p>
          <a:p>
            <a:r>
              <a:rPr lang="en-US" dirty="0" smtClean="0">
                <a:sym typeface="Wingdings" panose="05000000000000000000" pitchFamily="2" charset="2"/>
              </a:rPr>
              <a:t>Which group least describes you?   Give that a 1. </a:t>
            </a:r>
          </a:p>
          <a:p>
            <a:endParaRPr lang="en-US" dirty="0">
              <a:sym typeface="Wingdings" panose="05000000000000000000" pitchFamily="2" charset="2"/>
            </a:endParaRPr>
          </a:p>
          <a:p>
            <a:r>
              <a:rPr lang="en-US" dirty="0" smtClean="0">
                <a:sym typeface="Wingdings" panose="05000000000000000000" pitchFamily="2" charset="2"/>
              </a:rPr>
              <a:t>For the two middle groups, the one that is closest to you gets the 3, the one that is farthest from you gets a 2. </a:t>
            </a:r>
          </a:p>
          <a:p>
            <a:endParaRPr lang="en-US" dirty="0">
              <a:sym typeface="Wingdings" panose="05000000000000000000" pitchFamily="2" charset="2"/>
            </a:endParaRPr>
          </a:p>
          <a:p>
            <a:r>
              <a:rPr lang="en-US" dirty="0" smtClean="0">
                <a:sym typeface="Wingdings" panose="05000000000000000000" pitchFamily="2" charset="2"/>
              </a:rPr>
              <a:t>Add up your totals for each color. </a:t>
            </a:r>
            <a:endParaRPr lang="en-US" dirty="0"/>
          </a:p>
        </p:txBody>
      </p:sp>
    </p:spTree>
    <p:extLst>
      <p:ext uri="{BB962C8B-B14F-4D97-AF65-F5344CB8AC3E}">
        <p14:creationId xmlns:p14="http://schemas.microsoft.com/office/powerpoint/2010/main" val="1406747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Colors</a:t>
            </a:r>
            <a:br>
              <a:rPr lang="en-US" dirty="0" smtClean="0"/>
            </a:br>
            <a:r>
              <a:rPr lang="en-US" dirty="0" smtClean="0">
                <a:solidFill>
                  <a:srgbClr val="00B050"/>
                </a:solidFill>
              </a:rPr>
              <a:t>GREENS</a:t>
            </a:r>
            <a:endParaRPr lang="en-US" dirty="0">
              <a:solidFill>
                <a:srgbClr val="00B050"/>
              </a:solidFill>
            </a:endParaRPr>
          </a:p>
        </p:txBody>
      </p:sp>
      <p:sp>
        <p:nvSpPr>
          <p:cNvPr id="3" name="Content Placeholder 2"/>
          <p:cNvSpPr>
            <a:spLocks noGrp="1"/>
          </p:cNvSpPr>
          <p:nvPr>
            <p:ph idx="1"/>
          </p:nvPr>
        </p:nvSpPr>
        <p:spPr>
          <a:xfrm>
            <a:off x="457200" y="1981200"/>
            <a:ext cx="8229600" cy="4419600"/>
          </a:xfrm>
          <a:solidFill>
            <a:srgbClr val="92D050"/>
          </a:solidFill>
        </p:spPr>
        <p:txBody>
          <a:bodyPr numCol="2">
            <a:normAutofit fontScale="40000" lnSpcReduction="20000"/>
          </a:bodyPr>
          <a:lstStyle/>
          <a:p>
            <a:r>
              <a:rPr lang="en-US" sz="6400" dirty="0">
                <a:solidFill>
                  <a:schemeClr val="tx1"/>
                </a:solidFill>
              </a:rPr>
              <a:t>Are innovative and logical</a:t>
            </a:r>
          </a:p>
          <a:p>
            <a:r>
              <a:rPr lang="en-US" sz="6400" dirty="0">
                <a:solidFill>
                  <a:schemeClr val="tx1"/>
                </a:solidFill>
              </a:rPr>
              <a:t>Seek to understand the world</a:t>
            </a:r>
          </a:p>
          <a:p>
            <a:r>
              <a:rPr lang="en-US" sz="6400" dirty="0">
                <a:solidFill>
                  <a:schemeClr val="tx1"/>
                </a:solidFill>
              </a:rPr>
              <a:t>Need to be competent</a:t>
            </a:r>
          </a:p>
          <a:p>
            <a:r>
              <a:rPr lang="en-US" sz="6400" dirty="0" smtClean="0">
                <a:solidFill>
                  <a:schemeClr val="tx1"/>
                </a:solidFill>
              </a:rPr>
              <a:t>Are </a:t>
            </a:r>
            <a:r>
              <a:rPr lang="en-US" sz="6400" dirty="0">
                <a:solidFill>
                  <a:schemeClr val="tx1"/>
                </a:solidFill>
              </a:rPr>
              <a:t>curious</a:t>
            </a:r>
          </a:p>
          <a:p>
            <a:r>
              <a:rPr lang="en-US" sz="6400" dirty="0">
                <a:solidFill>
                  <a:schemeClr val="tx1"/>
                </a:solidFill>
              </a:rPr>
              <a:t>Question authority</a:t>
            </a:r>
          </a:p>
          <a:p>
            <a:r>
              <a:rPr lang="en-US" sz="6400" dirty="0">
                <a:solidFill>
                  <a:schemeClr val="tx1"/>
                </a:solidFill>
              </a:rPr>
              <a:t>Push themselves to improve</a:t>
            </a:r>
          </a:p>
          <a:p>
            <a:r>
              <a:rPr lang="en-US" sz="6400" dirty="0" smtClean="0">
                <a:solidFill>
                  <a:schemeClr val="tx1"/>
                </a:solidFill>
              </a:rPr>
              <a:t>Are </a:t>
            </a:r>
            <a:r>
              <a:rPr lang="en-US" sz="6400" dirty="0">
                <a:solidFill>
                  <a:schemeClr val="tx1"/>
                </a:solidFill>
              </a:rPr>
              <a:t>slow to make decisions</a:t>
            </a:r>
          </a:p>
          <a:p>
            <a:r>
              <a:rPr lang="en-US" sz="6400" dirty="0">
                <a:solidFill>
                  <a:schemeClr val="tx1"/>
                </a:solidFill>
              </a:rPr>
              <a:t>Value concise communication</a:t>
            </a:r>
          </a:p>
          <a:p>
            <a:r>
              <a:rPr lang="en-US" sz="6400" dirty="0">
                <a:solidFill>
                  <a:schemeClr val="tx1"/>
                </a:solidFill>
              </a:rPr>
              <a:t>Look for intellectual stimulation</a:t>
            </a:r>
          </a:p>
          <a:p>
            <a:r>
              <a:rPr lang="en-US" sz="6400" dirty="0">
                <a:solidFill>
                  <a:schemeClr val="tx1"/>
                </a:solidFill>
              </a:rPr>
              <a:t>Enjoy intriguing discussions</a:t>
            </a:r>
          </a:p>
          <a:p>
            <a:r>
              <a:rPr lang="en-US" sz="6400" dirty="0">
                <a:solidFill>
                  <a:schemeClr val="tx1"/>
                </a:solidFill>
              </a:rPr>
              <a:t>Are sometimes oblivious to emotions</a:t>
            </a:r>
          </a:p>
          <a:p>
            <a:r>
              <a:rPr lang="en-US" sz="6400" dirty="0">
                <a:solidFill>
                  <a:schemeClr val="tx1"/>
                </a:solidFill>
              </a:rPr>
              <a:t>Are detached</a:t>
            </a:r>
          </a:p>
          <a:p>
            <a:r>
              <a:rPr lang="en-US" sz="6400" dirty="0" smtClean="0">
                <a:solidFill>
                  <a:schemeClr val="tx1"/>
                </a:solidFill>
              </a:rPr>
              <a:t>Are </a:t>
            </a:r>
            <a:r>
              <a:rPr lang="en-US" sz="6400" dirty="0">
                <a:solidFill>
                  <a:schemeClr val="tx1"/>
                </a:solidFill>
              </a:rPr>
              <a:t>drawn to technical occupations</a:t>
            </a:r>
          </a:p>
          <a:p>
            <a:r>
              <a:rPr lang="en-US" sz="6400" dirty="0" smtClean="0">
                <a:solidFill>
                  <a:schemeClr val="tx1"/>
                </a:solidFill>
              </a:rPr>
              <a:t>Focus </a:t>
            </a:r>
            <a:r>
              <a:rPr lang="en-US" sz="6400" dirty="0">
                <a:solidFill>
                  <a:schemeClr val="tx1"/>
                </a:solidFill>
              </a:rPr>
              <a:t>on the future</a:t>
            </a:r>
          </a:p>
          <a:p>
            <a:r>
              <a:rPr lang="en-US" sz="6400" dirty="0">
                <a:solidFill>
                  <a:schemeClr val="tx1"/>
                </a:solidFill>
              </a:rPr>
              <a:t>Bring innovation to society</a:t>
            </a:r>
          </a:p>
          <a:p>
            <a:endParaRPr lang="en-US" dirty="0"/>
          </a:p>
        </p:txBody>
      </p:sp>
    </p:spTree>
    <p:extLst>
      <p:ext uri="{BB962C8B-B14F-4D97-AF65-F5344CB8AC3E}">
        <p14:creationId xmlns:p14="http://schemas.microsoft.com/office/powerpoint/2010/main" val="3080219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Colors</a:t>
            </a:r>
            <a:br>
              <a:rPr lang="en-US" dirty="0" smtClean="0"/>
            </a:br>
            <a:r>
              <a:rPr lang="en-US" dirty="0" smtClean="0">
                <a:solidFill>
                  <a:srgbClr val="FFC000"/>
                </a:solidFill>
              </a:rPr>
              <a:t>Orange</a:t>
            </a:r>
            <a:endParaRPr lang="en-US" dirty="0">
              <a:solidFill>
                <a:srgbClr val="FFC000"/>
              </a:solidFill>
            </a:endParaRPr>
          </a:p>
        </p:txBody>
      </p:sp>
      <p:sp>
        <p:nvSpPr>
          <p:cNvPr id="3" name="Content Placeholder 2"/>
          <p:cNvSpPr>
            <a:spLocks noGrp="1"/>
          </p:cNvSpPr>
          <p:nvPr>
            <p:ph idx="1"/>
          </p:nvPr>
        </p:nvSpPr>
        <p:spPr>
          <a:xfrm>
            <a:off x="457200" y="2057400"/>
            <a:ext cx="8229600" cy="4800600"/>
          </a:xfrm>
          <a:solidFill>
            <a:srgbClr val="FFC000"/>
          </a:solidFill>
        </p:spPr>
        <p:txBody>
          <a:bodyPr numCol="2">
            <a:noAutofit/>
          </a:bodyPr>
          <a:lstStyle/>
          <a:p>
            <a:r>
              <a:rPr lang="en-US" sz="2400" dirty="0">
                <a:solidFill>
                  <a:schemeClr val="tx1"/>
                </a:solidFill>
              </a:rPr>
              <a:t>Are free and spontaneous</a:t>
            </a:r>
          </a:p>
          <a:p>
            <a:r>
              <a:rPr lang="en-US" sz="2400" dirty="0">
                <a:solidFill>
                  <a:schemeClr val="tx1"/>
                </a:solidFill>
              </a:rPr>
              <a:t>Are impulsive risk-takers</a:t>
            </a:r>
          </a:p>
          <a:p>
            <a:r>
              <a:rPr lang="en-US" sz="2400" dirty="0">
                <a:solidFill>
                  <a:schemeClr val="tx1"/>
                </a:solidFill>
              </a:rPr>
              <a:t>Are active</a:t>
            </a:r>
          </a:p>
          <a:p>
            <a:r>
              <a:rPr lang="en-US" sz="2400" dirty="0">
                <a:solidFill>
                  <a:schemeClr val="tx1"/>
                </a:solidFill>
              </a:rPr>
              <a:t>Are optimistic</a:t>
            </a:r>
          </a:p>
          <a:p>
            <a:r>
              <a:rPr lang="en-US" sz="2400" dirty="0">
                <a:solidFill>
                  <a:schemeClr val="tx1"/>
                </a:solidFill>
              </a:rPr>
              <a:t>Resist commitment</a:t>
            </a:r>
          </a:p>
          <a:p>
            <a:r>
              <a:rPr lang="en-US" sz="2400" dirty="0" smtClean="0">
                <a:solidFill>
                  <a:schemeClr val="tx1"/>
                </a:solidFill>
              </a:rPr>
              <a:t>Thrive </a:t>
            </a:r>
            <a:r>
              <a:rPr lang="en-US" sz="2400" dirty="0">
                <a:solidFill>
                  <a:schemeClr val="tx1"/>
                </a:solidFill>
              </a:rPr>
              <a:t>on crises</a:t>
            </a:r>
          </a:p>
          <a:p>
            <a:r>
              <a:rPr lang="en-US" sz="2400" dirty="0" smtClean="0">
                <a:solidFill>
                  <a:schemeClr val="tx1"/>
                </a:solidFill>
              </a:rPr>
              <a:t>Like </a:t>
            </a:r>
            <a:r>
              <a:rPr lang="en-US" sz="2400" dirty="0">
                <a:solidFill>
                  <a:schemeClr val="tx1"/>
                </a:solidFill>
              </a:rPr>
              <a:t>to be the center of attention</a:t>
            </a:r>
          </a:p>
          <a:p>
            <a:r>
              <a:rPr lang="en-US" sz="2400" dirty="0">
                <a:solidFill>
                  <a:schemeClr val="tx1"/>
                </a:solidFill>
              </a:rPr>
              <a:t>Have great endurance</a:t>
            </a:r>
          </a:p>
          <a:p>
            <a:r>
              <a:rPr lang="en-US" sz="2400" dirty="0">
                <a:solidFill>
                  <a:schemeClr val="tx1"/>
                </a:solidFill>
              </a:rPr>
              <a:t>Are drawn to action jobs</a:t>
            </a:r>
          </a:p>
          <a:p>
            <a:r>
              <a:rPr lang="en-US" sz="2400" dirty="0">
                <a:solidFill>
                  <a:schemeClr val="tx1"/>
                </a:solidFill>
              </a:rPr>
              <a:t>Need variety</a:t>
            </a:r>
          </a:p>
          <a:p>
            <a:r>
              <a:rPr lang="en-US" sz="2400" dirty="0" smtClean="0">
                <a:solidFill>
                  <a:schemeClr val="tx1"/>
                </a:solidFill>
              </a:rPr>
              <a:t>Are </a:t>
            </a:r>
            <a:r>
              <a:rPr lang="en-US" sz="2400" dirty="0">
                <a:solidFill>
                  <a:schemeClr val="tx1"/>
                </a:solidFill>
              </a:rPr>
              <a:t>competitive</a:t>
            </a:r>
          </a:p>
          <a:p>
            <a:r>
              <a:rPr lang="en-US" sz="2400" dirty="0">
                <a:solidFill>
                  <a:schemeClr val="tx1"/>
                </a:solidFill>
              </a:rPr>
              <a:t>Deal with the here and now</a:t>
            </a:r>
          </a:p>
          <a:p>
            <a:r>
              <a:rPr lang="en-US" sz="2400" dirty="0" smtClean="0">
                <a:solidFill>
                  <a:schemeClr val="tx1"/>
                </a:solidFill>
              </a:rPr>
              <a:t>Are </a:t>
            </a:r>
            <a:r>
              <a:rPr lang="en-US" sz="2400" dirty="0">
                <a:solidFill>
                  <a:schemeClr val="tx1"/>
                </a:solidFill>
              </a:rPr>
              <a:t>generous</a:t>
            </a:r>
          </a:p>
          <a:p>
            <a:r>
              <a:rPr lang="en-US" sz="2400" dirty="0">
                <a:solidFill>
                  <a:schemeClr val="tx1"/>
                </a:solidFill>
              </a:rPr>
              <a:t>Have difficulty finding acceptance</a:t>
            </a:r>
          </a:p>
          <a:p>
            <a:r>
              <a:rPr lang="en-US" sz="2400" dirty="0">
                <a:solidFill>
                  <a:schemeClr val="tx1"/>
                </a:solidFill>
              </a:rPr>
              <a:t>Like to live in a casual atmosphere</a:t>
            </a:r>
          </a:p>
          <a:p>
            <a:r>
              <a:rPr lang="en-US" sz="2400" dirty="0">
                <a:solidFill>
                  <a:schemeClr val="tx1"/>
                </a:solidFill>
              </a:rPr>
              <a:t>Bring excitement to society</a:t>
            </a:r>
          </a:p>
        </p:txBody>
      </p:sp>
    </p:spTree>
    <p:extLst>
      <p:ext uri="{BB962C8B-B14F-4D97-AF65-F5344CB8AC3E}">
        <p14:creationId xmlns:p14="http://schemas.microsoft.com/office/powerpoint/2010/main" val="2695026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Colors</a:t>
            </a:r>
            <a:br>
              <a:rPr lang="en-US" dirty="0" smtClean="0"/>
            </a:br>
            <a:r>
              <a:rPr lang="en-US" dirty="0" smtClean="0">
                <a:solidFill>
                  <a:srgbClr val="FFFF00"/>
                </a:solidFill>
              </a:rPr>
              <a:t>Gold</a:t>
            </a:r>
            <a:endParaRPr lang="en-US" dirty="0">
              <a:solidFill>
                <a:srgbClr val="FFFF00"/>
              </a:solidFill>
            </a:endParaRPr>
          </a:p>
        </p:txBody>
      </p:sp>
      <p:sp>
        <p:nvSpPr>
          <p:cNvPr id="3" name="Content Placeholder 2"/>
          <p:cNvSpPr>
            <a:spLocks noGrp="1"/>
          </p:cNvSpPr>
          <p:nvPr>
            <p:ph idx="1"/>
          </p:nvPr>
        </p:nvSpPr>
        <p:spPr>
          <a:xfrm>
            <a:off x="457200" y="2084832"/>
            <a:ext cx="8229600" cy="4239768"/>
          </a:xfrm>
          <a:solidFill>
            <a:srgbClr val="FFFF00"/>
          </a:solidFill>
        </p:spPr>
        <p:txBody>
          <a:bodyPr numCol="2">
            <a:normAutofit lnSpcReduction="10000"/>
          </a:bodyPr>
          <a:lstStyle/>
          <a:p>
            <a:r>
              <a:rPr lang="en-US" sz="2400" dirty="0"/>
              <a:t>Are dutiful and stable</a:t>
            </a:r>
          </a:p>
          <a:p>
            <a:r>
              <a:rPr lang="en-US" sz="2400" dirty="0"/>
              <a:t>Need to be useful</a:t>
            </a:r>
          </a:p>
          <a:p>
            <a:r>
              <a:rPr lang="en-US" sz="2400" dirty="0"/>
              <a:t>Want to be self-sufficient</a:t>
            </a:r>
          </a:p>
          <a:p>
            <a:r>
              <a:rPr lang="en-US" sz="2400" dirty="0"/>
              <a:t>Value organization</a:t>
            </a:r>
          </a:p>
          <a:p>
            <a:r>
              <a:rPr lang="en-US" sz="2400" dirty="0"/>
              <a:t>Desire punctuality</a:t>
            </a:r>
          </a:p>
          <a:p>
            <a:r>
              <a:rPr lang="en-US" sz="2400" dirty="0"/>
              <a:t>Schedule their lives</a:t>
            </a:r>
          </a:p>
          <a:p>
            <a:r>
              <a:rPr lang="en-US" sz="2400" dirty="0"/>
              <a:t>Make and keep commitments</a:t>
            </a:r>
          </a:p>
          <a:p>
            <a:r>
              <a:rPr lang="en-US" sz="2400" dirty="0" smtClean="0"/>
              <a:t>Are </a:t>
            </a:r>
            <a:r>
              <a:rPr lang="en-US" sz="2400" dirty="0"/>
              <a:t>goal-oriented</a:t>
            </a:r>
          </a:p>
          <a:p>
            <a:r>
              <a:rPr lang="en-US" sz="2400" dirty="0"/>
              <a:t>Value rules</a:t>
            </a:r>
          </a:p>
          <a:p>
            <a:r>
              <a:rPr lang="en-US" sz="2400" dirty="0"/>
              <a:t>Prepare for the future</a:t>
            </a:r>
          </a:p>
          <a:p>
            <a:r>
              <a:rPr lang="en-US" sz="2400" dirty="0"/>
              <a:t>Are inclined to join groups</a:t>
            </a:r>
          </a:p>
          <a:p>
            <a:r>
              <a:rPr lang="en-US" sz="2400" dirty="0" smtClean="0"/>
              <a:t>Prefer </a:t>
            </a:r>
            <a:r>
              <a:rPr lang="en-US" sz="2400" dirty="0"/>
              <a:t>order and cleanliness</a:t>
            </a:r>
          </a:p>
          <a:p>
            <a:r>
              <a:rPr lang="en-US" sz="2400" dirty="0"/>
              <a:t>Are responsible and dedicated</a:t>
            </a:r>
          </a:p>
          <a:p>
            <a:r>
              <a:rPr lang="en-US" sz="2400" dirty="0"/>
              <a:t>Are drawn to respected occupations</a:t>
            </a:r>
          </a:p>
          <a:p>
            <a:r>
              <a:rPr lang="en-US" sz="2400" dirty="0"/>
              <a:t>Enjoy positions of authority</a:t>
            </a:r>
          </a:p>
          <a:p>
            <a:r>
              <a:rPr lang="en-US" sz="2400" dirty="0"/>
              <a:t>Desire structure</a:t>
            </a:r>
          </a:p>
          <a:p>
            <a:r>
              <a:rPr lang="en-US" sz="2400" dirty="0"/>
              <a:t>Bring stability to society</a:t>
            </a:r>
          </a:p>
          <a:p>
            <a:endParaRPr lang="en-US" dirty="0"/>
          </a:p>
        </p:txBody>
      </p:sp>
    </p:spTree>
    <p:extLst>
      <p:ext uri="{BB962C8B-B14F-4D97-AF65-F5344CB8AC3E}">
        <p14:creationId xmlns:p14="http://schemas.microsoft.com/office/powerpoint/2010/main" val="1987855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Colors</a:t>
            </a:r>
            <a:br>
              <a:rPr lang="en-US" dirty="0" smtClean="0"/>
            </a:br>
            <a:r>
              <a:rPr lang="en-US" dirty="0" smtClean="0">
                <a:solidFill>
                  <a:srgbClr val="00B0F0"/>
                </a:solidFill>
              </a:rPr>
              <a:t>Blue </a:t>
            </a:r>
            <a:endParaRPr lang="en-US" dirty="0">
              <a:solidFill>
                <a:srgbClr val="00B0F0"/>
              </a:solidFill>
            </a:endParaRPr>
          </a:p>
        </p:txBody>
      </p:sp>
      <p:sp>
        <p:nvSpPr>
          <p:cNvPr id="3" name="Content Placeholder 2"/>
          <p:cNvSpPr>
            <a:spLocks noGrp="1"/>
          </p:cNvSpPr>
          <p:nvPr>
            <p:ph idx="1"/>
          </p:nvPr>
        </p:nvSpPr>
        <p:spPr>
          <a:xfrm>
            <a:off x="457200" y="1905000"/>
            <a:ext cx="8229600" cy="4419600"/>
          </a:xfrm>
          <a:solidFill>
            <a:srgbClr val="00B0F0"/>
          </a:solidFill>
        </p:spPr>
        <p:txBody>
          <a:bodyPr numCol="2">
            <a:normAutofit/>
          </a:bodyPr>
          <a:lstStyle/>
          <a:p>
            <a:r>
              <a:rPr lang="en-US" dirty="0"/>
              <a:t>Are in search of themselves</a:t>
            </a:r>
          </a:p>
          <a:p>
            <a:r>
              <a:rPr lang="en-US" dirty="0"/>
              <a:t>Need to feel unique</a:t>
            </a:r>
          </a:p>
          <a:p>
            <a:r>
              <a:rPr lang="en-US" dirty="0"/>
              <a:t>Must be true to themselves</a:t>
            </a:r>
          </a:p>
          <a:p>
            <a:r>
              <a:rPr lang="en-US" dirty="0" smtClean="0"/>
              <a:t>Value </a:t>
            </a:r>
            <a:r>
              <a:rPr lang="en-US" dirty="0"/>
              <a:t>close relationships</a:t>
            </a:r>
          </a:p>
          <a:p>
            <a:r>
              <a:rPr lang="en-US" dirty="0"/>
              <a:t>Encourage expression</a:t>
            </a:r>
          </a:p>
          <a:p>
            <a:r>
              <a:rPr lang="en-US" dirty="0"/>
              <a:t>Desire quality time with loved ones</a:t>
            </a:r>
          </a:p>
          <a:p>
            <a:r>
              <a:rPr lang="en-US" dirty="0"/>
              <a:t>Need opportunities to be creative</a:t>
            </a:r>
          </a:p>
          <a:p>
            <a:r>
              <a:rPr lang="en-US" dirty="0"/>
              <a:t>Compromise and cooperate</a:t>
            </a:r>
          </a:p>
          <a:p>
            <a:r>
              <a:rPr lang="en-US" dirty="0"/>
              <a:t>Nurture people, plants and animals</a:t>
            </a:r>
          </a:p>
          <a:p>
            <a:r>
              <a:rPr lang="en-US" dirty="0" smtClean="0"/>
              <a:t>Share </a:t>
            </a:r>
            <a:r>
              <a:rPr lang="en-US" dirty="0"/>
              <a:t>emotions</a:t>
            </a:r>
          </a:p>
          <a:p>
            <a:r>
              <a:rPr lang="en-US" dirty="0"/>
              <a:t>Make decisions based on feelings</a:t>
            </a:r>
          </a:p>
          <a:p>
            <a:r>
              <a:rPr lang="en-US" dirty="0" smtClean="0"/>
              <a:t>Are </a:t>
            </a:r>
            <a:r>
              <a:rPr lang="en-US" dirty="0"/>
              <a:t>adaptable</a:t>
            </a:r>
          </a:p>
          <a:p>
            <a:r>
              <a:rPr lang="en-US" dirty="0"/>
              <a:t>Are drawn to literature</a:t>
            </a:r>
          </a:p>
          <a:p>
            <a:r>
              <a:rPr lang="en-US" dirty="0"/>
              <a:t>Are drawn to nurturing careers</a:t>
            </a:r>
          </a:p>
          <a:p>
            <a:r>
              <a:rPr lang="en-US" dirty="0"/>
              <a:t>Get involved in causes</a:t>
            </a:r>
          </a:p>
          <a:p>
            <a:r>
              <a:rPr lang="en-US" dirty="0"/>
              <a:t>Are committed to ideals</a:t>
            </a:r>
          </a:p>
          <a:p>
            <a:r>
              <a:rPr lang="en-US" dirty="0"/>
              <a:t>Bring unity to society</a:t>
            </a:r>
          </a:p>
          <a:p>
            <a:endParaRPr lang="en-US" dirty="0"/>
          </a:p>
        </p:txBody>
      </p:sp>
    </p:spTree>
    <p:extLst>
      <p:ext uri="{BB962C8B-B14F-4D97-AF65-F5344CB8AC3E}">
        <p14:creationId xmlns:p14="http://schemas.microsoft.com/office/powerpoint/2010/main" val="1032575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5-minute personality test</a:t>
            </a:r>
            <a:endParaRPr lang="en-US" dirty="0"/>
          </a:p>
        </p:txBody>
      </p:sp>
      <p:sp>
        <p:nvSpPr>
          <p:cNvPr id="3" name="Content Placeholder 2"/>
          <p:cNvSpPr>
            <a:spLocks noGrp="1"/>
          </p:cNvSpPr>
          <p:nvPr>
            <p:ph idx="1"/>
          </p:nvPr>
        </p:nvSpPr>
        <p:spPr/>
        <p:txBody>
          <a:bodyPr/>
          <a:lstStyle/>
          <a:p>
            <a:r>
              <a:rPr lang="en-US" dirty="0" smtClean="0"/>
              <a:t>The directions are very similar: 4 for the word that best describes you; 1 for the word that least describes you; 2 and 3 in the middle.  </a:t>
            </a:r>
          </a:p>
          <a:p>
            <a:endParaRPr lang="en-US" dirty="0"/>
          </a:p>
          <a:p>
            <a:r>
              <a:rPr lang="en-US" dirty="0" smtClean="0"/>
              <a:t>Read each row, then add up your totals, and circle your highest: L, O, G, or B. </a:t>
            </a:r>
            <a:endParaRPr lang="en-US" dirty="0"/>
          </a:p>
        </p:txBody>
      </p:sp>
    </p:spTree>
    <p:extLst>
      <p:ext uri="{BB962C8B-B14F-4D97-AF65-F5344CB8AC3E}">
        <p14:creationId xmlns:p14="http://schemas.microsoft.com/office/powerpoint/2010/main" val="1285840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438400"/>
            <a:ext cx="2677886" cy="2008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L = Lion</a:t>
            </a:r>
            <a:endParaRPr lang="en-US" dirty="0"/>
          </a:p>
        </p:txBody>
      </p:sp>
      <p:sp>
        <p:nvSpPr>
          <p:cNvPr id="3" name="Content Placeholder 2"/>
          <p:cNvSpPr>
            <a:spLocks noGrp="1"/>
          </p:cNvSpPr>
          <p:nvPr>
            <p:ph idx="1"/>
          </p:nvPr>
        </p:nvSpPr>
        <p:spPr>
          <a:xfrm>
            <a:off x="457200" y="1752600"/>
            <a:ext cx="8229600" cy="5105400"/>
          </a:xfrm>
        </p:spPr>
        <p:txBody>
          <a:bodyPr>
            <a:normAutofit/>
          </a:bodyPr>
          <a:lstStyle/>
          <a:p>
            <a:r>
              <a:rPr lang="en-US" dirty="0"/>
              <a:t>Lions are leaders. They are usually the bosses at work…or at least they think they </a:t>
            </a:r>
            <a:r>
              <a:rPr lang="en-US" dirty="0" smtClean="0"/>
              <a:t>are!</a:t>
            </a:r>
          </a:p>
          <a:p>
            <a:r>
              <a:rPr lang="en-US" dirty="0" smtClean="0"/>
              <a:t>They </a:t>
            </a:r>
            <a:r>
              <a:rPr lang="en-US" dirty="0"/>
              <a:t>are </a:t>
            </a:r>
            <a:r>
              <a:rPr lang="en-US" dirty="0" smtClean="0"/>
              <a:t>decisive.</a:t>
            </a:r>
          </a:p>
          <a:p>
            <a:r>
              <a:rPr lang="en-US" dirty="0" smtClean="0"/>
              <a:t>They </a:t>
            </a:r>
            <a:r>
              <a:rPr lang="en-US" dirty="0"/>
              <a:t>love to solve </a:t>
            </a:r>
            <a:r>
              <a:rPr lang="en-US" dirty="0" smtClean="0"/>
              <a:t>problems.</a:t>
            </a:r>
          </a:p>
          <a:p>
            <a:r>
              <a:rPr lang="en-US" dirty="0" smtClean="0"/>
              <a:t>They love </a:t>
            </a:r>
            <a:r>
              <a:rPr lang="en-US" dirty="0"/>
              <a:t>to seek new </a:t>
            </a:r>
            <a:r>
              <a:rPr lang="en-US" dirty="0" smtClean="0"/>
              <a:t>adventures</a:t>
            </a:r>
          </a:p>
          <a:p>
            <a:pPr marL="114300" indent="0">
              <a:buNone/>
            </a:pPr>
            <a:r>
              <a:rPr lang="en-US" dirty="0"/>
              <a:t> </a:t>
            </a:r>
            <a:r>
              <a:rPr lang="en-US" dirty="0" smtClean="0"/>
              <a:t>  and </a:t>
            </a:r>
            <a:r>
              <a:rPr lang="en-US" dirty="0"/>
              <a:t>opportunities.</a:t>
            </a:r>
          </a:p>
          <a:p>
            <a:r>
              <a:rPr lang="en-US" dirty="0"/>
              <a:t>Lions are very confident and self-reliant. </a:t>
            </a:r>
            <a:endParaRPr lang="en-US" dirty="0" smtClean="0"/>
          </a:p>
          <a:p>
            <a:r>
              <a:rPr lang="en-US" dirty="0" smtClean="0"/>
              <a:t>In </a:t>
            </a:r>
            <a:r>
              <a:rPr lang="en-US" dirty="0"/>
              <a:t>a group setting, if no one else instantly takes charge, the Lion will. Unfortunately, if they don’t learn how to tone down their aggressiveness, their natural dominating traits can cause problems with others. </a:t>
            </a:r>
          </a:p>
        </p:txBody>
      </p:sp>
    </p:spTree>
    <p:extLst>
      <p:ext uri="{BB962C8B-B14F-4D97-AF65-F5344CB8AC3E}">
        <p14:creationId xmlns:p14="http://schemas.microsoft.com/office/powerpoint/2010/main" val="1444226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 = </a:t>
            </a:r>
            <a:r>
              <a:rPr lang="en-US" dirty="0" err="1" smtClean="0"/>
              <a:t>OTTer</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86400" y="1676400"/>
            <a:ext cx="3548162"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4800" y="1600200"/>
            <a:ext cx="8686800" cy="4832092"/>
          </a:xfrm>
          <a:prstGeom prst="rect">
            <a:avLst/>
          </a:prstGeom>
        </p:spPr>
        <p:txBody>
          <a:bodyPr wrap="square">
            <a:spAutoFit/>
          </a:bodyPr>
          <a:lstStyle/>
          <a:p>
            <a:pPr marL="285750" indent="-285750">
              <a:buFont typeface="Arial" panose="020B0604020202020204" pitchFamily="34" charset="0"/>
              <a:buChar char="•"/>
            </a:pPr>
            <a:r>
              <a:rPr lang="en-US" sz="2200" dirty="0"/>
              <a:t>Otters are excitable, fun seeking</a:t>
            </a:r>
            <a:r>
              <a:rPr lang="en-US" sz="2200" dirty="0" smtClean="0"/>
              <a:t>,</a:t>
            </a:r>
          </a:p>
          <a:p>
            <a:r>
              <a:rPr lang="en-US" sz="2200" dirty="0"/>
              <a:t> </a:t>
            </a:r>
            <a:r>
              <a:rPr lang="en-US" sz="2200" dirty="0" smtClean="0"/>
              <a:t>   cheerleader </a:t>
            </a:r>
            <a:r>
              <a:rPr lang="en-US" sz="2200" dirty="0"/>
              <a:t>types who love </a:t>
            </a:r>
            <a:r>
              <a:rPr lang="en-US" sz="2200" dirty="0" smtClean="0"/>
              <a:t>to</a:t>
            </a:r>
          </a:p>
          <a:p>
            <a:r>
              <a:rPr lang="en-US" sz="2200" dirty="0"/>
              <a:t> </a:t>
            </a:r>
            <a:r>
              <a:rPr lang="en-US" sz="2200" dirty="0" smtClean="0"/>
              <a:t>   talk</a:t>
            </a:r>
            <a:r>
              <a:rPr lang="en-US" sz="2200" dirty="0"/>
              <a:t>! </a:t>
            </a:r>
            <a:endParaRPr lang="en-US" sz="2200" dirty="0" smtClean="0"/>
          </a:p>
          <a:p>
            <a:pPr marL="285750" indent="-285750">
              <a:buFont typeface="Arial" panose="020B0604020202020204" pitchFamily="34" charset="0"/>
              <a:buChar char="•"/>
            </a:pPr>
            <a:r>
              <a:rPr lang="en-US" sz="2200" dirty="0" smtClean="0"/>
              <a:t>They’re </a:t>
            </a:r>
            <a:r>
              <a:rPr lang="en-US" sz="2200" dirty="0"/>
              <a:t>great at </a:t>
            </a:r>
            <a:r>
              <a:rPr lang="en-US" sz="2200" dirty="0" smtClean="0"/>
              <a:t>motivating</a:t>
            </a:r>
          </a:p>
          <a:p>
            <a:r>
              <a:rPr lang="en-US" sz="2200" dirty="0" smtClean="0"/>
              <a:t>   others </a:t>
            </a:r>
            <a:r>
              <a:rPr lang="en-US" sz="2200" dirty="0"/>
              <a:t>and need to be in </a:t>
            </a:r>
            <a:r>
              <a:rPr lang="en-US" sz="2200" dirty="0" smtClean="0"/>
              <a:t>an</a:t>
            </a:r>
          </a:p>
          <a:p>
            <a:r>
              <a:rPr lang="en-US" sz="2200" dirty="0"/>
              <a:t> </a:t>
            </a:r>
            <a:r>
              <a:rPr lang="en-US" sz="2200" dirty="0" smtClean="0"/>
              <a:t>  environment </a:t>
            </a:r>
            <a:r>
              <a:rPr lang="en-US" sz="2200" dirty="0"/>
              <a:t>where they can </a:t>
            </a:r>
            <a:r>
              <a:rPr lang="en-US" sz="2200" dirty="0" smtClean="0"/>
              <a:t>talk</a:t>
            </a:r>
          </a:p>
          <a:p>
            <a:r>
              <a:rPr lang="en-US" sz="2200" dirty="0"/>
              <a:t> </a:t>
            </a:r>
            <a:r>
              <a:rPr lang="en-US" sz="2200" dirty="0" smtClean="0"/>
              <a:t>  and </a:t>
            </a:r>
            <a:r>
              <a:rPr lang="en-US" sz="2200" dirty="0"/>
              <a:t>have a vote on major </a:t>
            </a:r>
            <a:r>
              <a:rPr lang="en-US" sz="2200" dirty="0" smtClean="0"/>
              <a:t>decisions.</a:t>
            </a:r>
          </a:p>
          <a:p>
            <a:pPr marL="285750" indent="-285750">
              <a:buFont typeface="Arial" panose="020B0604020202020204" pitchFamily="34" charset="0"/>
              <a:buChar char="•"/>
            </a:pPr>
            <a:r>
              <a:rPr lang="en-US" sz="2200" dirty="0" smtClean="0"/>
              <a:t>They can </a:t>
            </a:r>
            <a:r>
              <a:rPr lang="en-US" sz="2200" dirty="0"/>
              <a:t>be very loving and encouraging unless under pressure, when they tend to use their verbal skills to attack. </a:t>
            </a:r>
            <a:endParaRPr lang="en-US" sz="2200" dirty="0" smtClean="0"/>
          </a:p>
          <a:p>
            <a:pPr marL="285750" indent="-285750">
              <a:buFont typeface="Arial" panose="020B0604020202020204" pitchFamily="34" charset="0"/>
              <a:buChar char="•"/>
            </a:pPr>
            <a:r>
              <a:rPr lang="en-US" sz="2200" dirty="0" smtClean="0"/>
              <a:t>They </a:t>
            </a:r>
            <a:r>
              <a:rPr lang="en-US" sz="2200" dirty="0"/>
              <a:t>have a strong desire to be liked and enjoy being the center of </a:t>
            </a:r>
            <a:r>
              <a:rPr lang="en-US" sz="2200" dirty="0" smtClean="0"/>
              <a:t>attention.</a:t>
            </a:r>
          </a:p>
          <a:p>
            <a:pPr marL="285750" indent="-285750">
              <a:buFont typeface="Arial" panose="020B0604020202020204" pitchFamily="34" charset="0"/>
              <a:buChar char="•"/>
            </a:pPr>
            <a:r>
              <a:rPr lang="en-US" sz="2200" dirty="0" smtClean="0"/>
              <a:t>They </a:t>
            </a:r>
            <a:r>
              <a:rPr lang="en-US" sz="2200" dirty="0"/>
              <a:t>are often very attentive to style, clothes, and </a:t>
            </a:r>
            <a:r>
              <a:rPr lang="en-US" sz="2200" dirty="0" smtClean="0"/>
              <a:t>flash.</a:t>
            </a:r>
          </a:p>
          <a:p>
            <a:pPr marL="285750" indent="-285750">
              <a:buFont typeface="Arial" panose="020B0604020202020204" pitchFamily="34" charset="0"/>
              <a:buChar char="•"/>
            </a:pPr>
            <a:r>
              <a:rPr lang="en-US" sz="2200" dirty="0" smtClean="0"/>
              <a:t>Otters </a:t>
            </a:r>
            <a:r>
              <a:rPr lang="en-US" sz="2200" dirty="0"/>
              <a:t>are the life of any party; and most people really enjoy being around them.</a:t>
            </a:r>
          </a:p>
        </p:txBody>
      </p:sp>
    </p:spTree>
    <p:extLst>
      <p:ext uri="{BB962C8B-B14F-4D97-AF65-F5344CB8AC3E}">
        <p14:creationId xmlns:p14="http://schemas.microsoft.com/office/powerpoint/2010/main" val="39380853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3265</TotalTime>
  <Words>980</Words>
  <Application>Microsoft Office PowerPoint</Application>
  <PresentationFormat>On-screen Show (4:3)</PresentationFormat>
  <Paragraphs>158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Tw Cen MT</vt:lpstr>
      <vt:lpstr>Tw Cen MT Condensed</vt:lpstr>
      <vt:lpstr>Wingdings</vt:lpstr>
      <vt:lpstr>Wingdings 3</vt:lpstr>
      <vt:lpstr>Integral</vt:lpstr>
      <vt:lpstr>Who are you? </vt:lpstr>
      <vt:lpstr>True Colors Test</vt:lpstr>
      <vt:lpstr>The Colors GREENS</vt:lpstr>
      <vt:lpstr>The Colors Orange</vt:lpstr>
      <vt:lpstr>The Colors Gold</vt:lpstr>
      <vt:lpstr>The Colors Blue </vt:lpstr>
      <vt:lpstr>The 5-minute personality test</vt:lpstr>
      <vt:lpstr>L = Lion</vt:lpstr>
      <vt:lpstr>O = OTTer</vt:lpstr>
      <vt:lpstr>G = Golden Retriever</vt:lpstr>
      <vt:lpstr>B = Beaver</vt:lpstr>
      <vt:lpstr>MYERS-BRIGGS TEST</vt:lpstr>
      <vt:lpstr>PowerPoint Presentation</vt:lpstr>
      <vt:lpstr>PowerPoint Presentation</vt:lpstr>
      <vt:lpstr>Multiple Intelligences</vt:lpstr>
      <vt:lpstr>PowerPoint Presentation</vt:lpstr>
      <vt:lpstr>Data Card</vt:lpstr>
      <vt:lpstr>Letter assignment</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 –  what makes you happy?</dc:title>
  <dc:creator>Alexandra Yeganegi</dc:creator>
  <cp:lastModifiedBy>Alexandra Yeganegi</cp:lastModifiedBy>
  <cp:revision>20</cp:revision>
  <dcterms:created xsi:type="dcterms:W3CDTF">2015-01-04T05:37:23Z</dcterms:created>
  <dcterms:modified xsi:type="dcterms:W3CDTF">2015-08-04T17:15:01Z</dcterms:modified>
</cp:coreProperties>
</file>