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1" r:id="rId15"/>
    <p:sldId id="274" r:id="rId16"/>
    <p:sldId id="270" r:id="rId17"/>
    <p:sldId id="272" r:id="rId18"/>
    <p:sldId id="27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9/8/2016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9/8/2016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9/8/2016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9/8/2016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vf3U4aPiMk" TargetMode="External"/><Relationship Id="rId2" Type="http://schemas.openxmlformats.org/officeDocument/2006/relationships/hyperlink" Target="https://www.youtube.com/watch?v=aSHJcQhYsSQ" TargetMode="External"/><Relationship Id="rId1" Type="http://schemas.openxmlformats.org/officeDocument/2006/relationships/slideLayout" Target="../slideLayouts/slideLayout2.xml"/><Relationship Id="rId5" Type="http://schemas.openxmlformats.org/officeDocument/2006/relationships/hyperlink" Target="https://www.youtube.com/watch?v=aiXuEk_CyWs" TargetMode="External"/><Relationship Id="rId4" Type="http://schemas.openxmlformats.org/officeDocument/2006/relationships/hyperlink" Target="https://www.youtube.com/watch?v=9gspElv1yv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tedxtalks.ted.com/video/Jose-Vargas-at-TEDxMidAtlanti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Tuesday – First day of Unit 2! </a:t>
            </a:r>
            <a:endParaRPr lang="en-US" dirty="0"/>
          </a:p>
        </p:txBody>
      </p:sp>
      <p:sp>
        <p:nvSpPr>
          <p:cNvPr id="5" name="Content Placeholder 4"/>
          <p:cNvSpPr>
            <a:spLocks noGrp="1"/>
          </p:cNvSpPr>
          <p:nvPr>
            <p:ph idx="1"/>
          </p:nvPr>
        </p:nvSpPr>
        <p:spPr>
          <a:xfrm>
            <a:off x="1069848" y="2121408"/>
            <a:ext cx="6590409" cy="4050792"/>
          </a:xfrm>
        </p:spPr>
        <p:txBody>
          <a:bodyPr>
            <a:normAutofit/>
          </a:bodyPr>
          <a:lstStyle/>
          <a:p>
            <a:pPr marL="0" indent="0">
              <a:buNone/>
            </a:pPr>
            <a:r>
              <a:rPr lang="en-US" sz="4000" dirty="0" smtClean="0"/>
              <a:t>Journal:  Write about a </a:t>
            </a:r>
            <a:r>
              <a:rPr lang="en-US" sz="4000" dirty="0"/>
              <a:t>time when you were on the outskirts of a group of people.  </a:t>
            </a:r>
            <a:r>
              <a:rPr lang="en-US" sz="4000" dirty="0" smtClean="0"/>
              <a:t>Why do you think you didn’t fit in?  How </a:t>
            </a:r>
            <a:r>
              <a:rPr lang="en-US" sz="4000" dirty="0"/>
              <a:t>did you feel?  How did you react? </a:t>
            </a:r>
          </a:p>
        </p:txBody>
      </p:sp>
      <p:pic>
        <p:nvPicPr>
          <p:cNvPr id="6" name="Picture 5"/>
          <p:cNvPicPr>
            <a:picLocks noChangeAspect="1"/>
          </p:cNvPicPr>
          <p:nvPr/>
        </p:nvPicPr>
        <p:blipFill>
          <a:blip r:embed="rId2"/>
          <a:stretch>
            <a:fillRect/>
          </a:stretch>
        </p:blipFill>
        <p:spPr>
          <a:xfrm>
            <a:off x="7548382" y="1913446"/>
            <a:ext cx="4048125" cy="4258754"/>
          </a:xfrm>
          <a:prstGeom prst="rect">
            <a:avLst/>
          </a:prstGeom>
        </p:spPr>
      </p:pic>
    </p:spTree>
    <p:extLst>
      <p:ext uri="{BB962C8B-B14F-4D97-AF65-F5344CB8AC3E}">
        <p14:creationId xmlns:p14="http://schemas.microsoft.com/office/powerpoint/2010/main" val="139429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74784"/>
            <a:ext cx="12192000" cy="7832784"/>
          </a:xfrm>
          <a:prstGeom prst="rect">
            <a:avLst/>
          </a:prstGeom>
        </p:spPr>
      </p:pic>
    </p:spTree>
    <p:extLst>
      <p:ext uri="{BB962C8B-B14F-4D97-AF65-F5344CB8AC3E}">
        <p14:creationId xmlns:p14="http://schemas.microsoft.com/office/powerpoint/2010/main" val="66427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EPL Practice</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hlinkClick r:id="rId2"/>
              </a:rPr>
              <a:t>https</a:t>
            </a:r>
            <a:r>
              <a:rPr lang="en-US" dirty="0">
                <a:hlinkClick r:id="rId2"/>
              </a:rPr>
              <a:t>://</a:t>
            </a:r>
            <a:r>
              <a:rPr lang="en-US" dirty="0" smtClean="0">
                <a:hlinkClick r:id="rId2"/>
              </a:rPr>
              <a:t>www.youtube.com/watch?v=aSHJcQhYsSQ</a:t>
            </a:r>
            <a:r>
              <a:rPr lang="en-US" dirty="0" smtClean="0"/>
              <a:t>  </a:t>
            </a:r>
          </a:p>
          <a:p>
            <a:pPr marL="457200" indent="-457200">
              <a:buAutoNum type="arabicParenR"/>
            </a:pPr>
            <a:endParaRPr lang="en-US" dirty="0"/>
          </a:p>
          <a:p>
            <a:pPr marL="457200" indent="-457200">
              <a:buAutoNum type="arabicParenR"/>
            </a:pPr>
            <a:r>
              <a:rPr lang="en-US" dirty="0">
                <a:hlinkClick r:id="rId3"/>
              </a:rPr>
              <a:t>https://</a:t>
            </a:r>
            <a:r>
              <a:rPr lang="en-US" dirty="0" smtClean="0">
                <a:hlinkClick r:id="rId3"/>
              </a:rPr>
              <a:t>www.youtube.com/watch?v=1vf3U4aPiMk</a:t>
            </a:r>
            <a:r>
              <a:rPr lang="en-US" dirty="0" smtClean="0"/>
              <a:t> </a:t>
            </a:r>
          </a:p>
          <a:p>
            <a:pPr marL="457200" indent="-457200">
              <a:buAutoNum type="arabicParenR"/>
            </a:pPr>
            <a:endParaRPr lang="en-US" dirty="0"/>
          </a:p>
          <a:p>
            <a:pPr marL="457200" indent="-457200">
              <a:buAutoNum type="arabicParenR"/>
            </a:pPr>
            <a:r>
              <a:rPr lang="en-US" dirty="0">
                <a:hlinkClick r:id="rId4"/>
              </a:rPr>
              <a:t>https://</a:t>
            </a:r>
            <a:r>
              <a:rPr lang="en-US" dirty="0" smtClean="0">
                <a:hlinkClick r:id="rId4"/>
              </a:rPr>
              <a:t>www.youtube.com/watch?v=9gspElv1yvc</a:t>
            </a:r>
            <a:r>
              <a:rPr lang="en-US" dirty="0" smtClean="0"/>
              <a:t> </a:t>
            </a:r>
          </a:p>
          <a:p>
            <a:pPr marL="0" indent="0">
              <a:buNone/>
            </a:pPr>
            <a:endParaRPr lang="en-US" dirty="0" smtClean="0"/>
          </a:p>
          <a:p>
            <a:pPr marL="0" indent="0">
              <a:buNone/>
            </a:pPr>
            <a:endParaRPr lang="en-US" dirty="0" smtClean="0"/>
          </a:p>
          <a:p>
            <a:pPr marL="0" indent="0">
              <a:buNone/>
            </a:pPr>
            <a:r>
              <a:rPr lang="en-US" dirty="0"/>
              <a:t>Speech Practice: </a:t>
            </a:r>
            <a:r>
              <a:rPr lang="en-US" dirty="0">
                <a:hlinkClick r:id="rId5"/>
              </a:rPr>
              <a:t>https://</a:t>
            </a:r>
            <a:r>
              <a:rPr lang="en-US" dirty="0" smtClean="0">
                <a:hlinkClick r:id="rId5"/>
              </a:rPr>
              <a:t>www.youtube.com/watch?v=aiXuEk_CyWs</a:t>
            </a:r>
            <a:r>
              <a:rPr lang="en-US" dirty="0" smtClean="0"/>
              <a:t> </a:t>
            </a:r>
          </a:p>
        </p:txBody>
      </p:sp>
    </p:spTree>
    <p:extLst>
      <p:ext uri="{BB962C8B-B14F-4D97-AF65-F5344CB8AC3E}">
        <p14:creationId xmlns:p14="http://schemas.microsoft.com/office/powerpoint/2010/main" val="169402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Jose Antonio Vargas </a:t>
            </a:r>
            <a:br>
              <a:rPr lang="en-US" dirty="0" smtClean="0"/>
            </a:br>
            <a:r>
              <a:rPr lang="en-US" dirty="0" smtClean="0"/>
              <a:t>“Actions are Illegal, Never People” </a:t>
            </a:r>
            <a:endParaRPr lang="en-US" dirty="0"/>
          </a:p>
        </p:txBody>
      </p:sp>
      <p:sp>
        <p:nvSpPr>
          <p:cNvPr id="3" name="Content Placeholder 2"/>
          <p:cNvSpPr>
            <a:spLocks noGrp="1"/>
          </p:cNvSpPr>
          <p:nvPr>
            <p:ph idx="1"/>
          </p:nvPr>
        </p:nvSpPr>
        <p:spPr/>
        <p:txBody>
          <a:bodyPr/>
          <a:lstStyle/>
          <a:p>
            <a:r>
              <a:rPr lang="en-US" dirty="0" smtClean="0"/>
              <a:t>Filipino American </a:t>
            </a:r>
          </a:p>
          <a:p>
            <a:r>
              <a:rPr lang="en-US" dirty="0" smtClean="0"/>
              <a:t>Well-known and respected journalist</a:t>
            </a:r>
          </a:p>
          <a:p>
            <a:r>
              <a:rPr lang="en-US" dirty="0" smtClean="0"/>
              <a:t>Wrote the article “My Life as an Undocumented Immigrant” </a:t>
            </a:r>
          </a:p>
          <a:p>
            <a:endParaRPr lang="en-US" dirty="0"/>
          </a:p>
          <a:p>
            <a:r>
              <a:rPr lang="en-US" dirty="0" smtClean="0"/>
              <a:t>Watch the TED Talk and complete the graphic organizer. </a:t>
            </a:r>
          </a:p>
          <a:p>
            <a:r>
              <a:rPr lang="en-US" dirty="0">
                <a:hlinkClick r:id="rId2"/>
              </a:rPr>
              <a:t>http://</a:t>
            </a:r>
            <a:r>
              <a:rPr lang="en-US" dirty="0" smtClean="0">
                <a:hlinkClick r:id="rId2"/>
              </a:rPr>
              <a:t>tedxtalks.ted.com/video/Jose-Vargas-at-TEDxMidAtlantic</a:t>
            </a:r>
            <a:r>
              <a:rPr lang="en-US" dirty="0" smtClean="0"/>
              <a:t> </a:t>
            </a:r>
            <a:endParaRPr lang="en-US" dirty="0"/>
          </a:p>
        </p:txBody>
      </p:sp>
    </p:spTree>
    <p:extLst>
      <p:ext uri="{BB962C8B-B14F-4D97-AF65-F5344CB8AC3E}">
        <p14:creationId xmlns:p14="http://schemas.microsoft.com/office/powerpoint/2010/main" val="14389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Work #2 –</a:t>
            </a:r>
            <a:br>
              <a:rPr lang="en-US" dirty="0" smtClean="0"/>
            </a:br>
            <a:r>
              <a:rPr lang="en-US" dirty="0" smtClean="0"/>
              <a:t>DUE MONDAY 9/12</a:t>
            </a:r>
            <a:endParaRPr lang="en-US" dirty="0"/>
          </a:p>
        </p:txBody>
      </p:sp>
      <p:sp>
        <p:nvSpPr>
          <p:cNvPr id="3" name="Content Placeholder 2"/>
          <p:cNvSpPr>
            <a:spLocks noGrp="1"/>
          </p:cNvSpPr>
          <p:nvPr>
            <p:ph idx="1"/>
          </p:nvPr>
        </p:nvSpPr>
        <p:spPr/>
        <p:txBody>
          <a:bodyPr/>
          <a:lstStyle/>
          <a:p>
            <a:r>
              <a:rPr lang="en-US" dirty="0" smtClean="0"/>
              <a:t>Do your own online research about immigration.</a:t>
            </a:r>
          </a:p>
          <a:p>
            <a:r>
              <a:rPr lang="en-US" dirty="0" smtClean="0"/>
              <a:t>Find and read one article about immigration.  You might choose to read about undocumented immigrants, immigrants and how they resettle in America, current immigration topics, etc.  Pick something of interest to you. </a:t>
            </a:r>
          </a:p>
          <a:p>
            <a:r>
              <a:rPr lang="en-US" dirty="0" smtClean="0"/>
              <a:t>List </a:t>
            </a:r>
            <a:r>
              <a:rPr lang="en-US" dirty="0"/>
              <a:t>five salient points from the </a:t>
            </a:r>
            <a:r>
              <a:rPr lang="en-US" dirty="0" smtClean="0"/>
              <a:t>article.</a:t>
            </a:r>
          </a:p>
          <a:p>
            <a:r>
              <a:rPr lang="en-US" dirty="0"/>
              <a:t>W</a:t>
            </a:r>
            <a:r>
              <a:rPr lang="en-US" dirty="0" smtClean="0"/>
              <a:t>rite </a:t>
            </a:r>
            <a:r>
              <a:rPr lang="en-US" dirty="0"/>
              <a:t>a one paragraph reflection on what </a:t>
            </a:r>
            <a:r>
              <a:rPr lang="en-US" dirty="0" smtClean="0"/>
              <a:t>you learned </a:t>
            </a:r>
            <a:r>
              <a:rPr lang="en-US" dirty="0"/>
              <a:t>and </a:t>
            </a:r>
            <a:r>
              <a:rPr lang="en-US" dirty="0" smtClean="0"/>
              <a:t>your personal </a:t>
            </a:r>
            <a:r>
              <a:rPr lang="en-US" dirty="0"/>
              <a:t>opinions on </a:t>
            </a:r>
            <a:r>
              <a:rPr lang="en-US" dirty="0" smtClean="0"/>
              <a:t>immigration.</a:t>
            </a:r>
          </a:p>
          <a:p>
            <a:r>
              <a:rPr lang="en-US" dirty="0" smtClean="0"/>
              <a:t>Cite your source in MLA format: </a:t>
            </a:r>
          </a:p>
          <a:p>
            <a:pPr marL="0" indent="0">
              <a:buNone/>
            </a:pPr>
            <a:r>
              <a:rPr lang="en-US" dirty="0" smtClean="0"/>
              <a:t>Author Last Name, First Name. “Title of Article.” </a:t>
            </a:r>
            <a:r>
              <a:rPr lang="en-US" i="1" dirty="0" smtClean="0"/>
              <a:t>Name of Website. </a:t>
            </a:r>
            <a:r>
              <a:rPr lang="en-US" dirty="0" smtClean="0"/>
              <a:t>Date Published.  Web.  Date Accessed.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07243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385" y="1"/>
            <a:ext cx="12131615" cy="6918824"/>
          </a:xfrm>
          <a:prstGeom prst="rect">
            <a:avLst/>
          </a:prstGeom>
        </p:spPr>
      </p:pic>
      <p:sp>
        <p:nvSpPr>
          <p:cNvPr id="3" name="Title 2"/>
          <p:cNvSpPr>
            <a:spLocks noGrp="1"/>
          </p:cNvSpPr>
          <p:nvPr>
            <p:ph type="title"/>
          </p:nvPr>
        </p:nvSpPr>
        <p:spPr>
          <a:xfrm>
            <a:off x="267418" y="0"/>
            <a:ext cx="12131615" cy="1609344"/>
          </a:xfrm>
        </p:spPr>
        <p:txBody>
          <a:bodyPr>
            <a:noAutofit/>
          </a:bodyPr>
          <a:lstStyle/>
          <a:p>
            <a:r>
              <a:rPr lang="en-US" sz="3200" dirty="0" smtClean="0"/>
              <a:t>Friday Warm-Up: Write a reflection on this photo. Consider the photos, words, and how it makes you feel. </a:t>
            </a:r>
            <a:endParaRPr lang="en-US" sz="3200" dirty="0"/>
          </a:p>
        </p:txBody>
      </p:sp>
    </p:spTree>
    <p:extLst>
      <p:ext uri="{BB962C8B-B14F-4D97-AF65-F5344CB8AC3E}">
        <p14:creationId xmlns:p14="http://schemas.microsoft.com/office/powerpoint/2010/main" val="92236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60385" y="1"/>
            <a:ext cx="12131615" cy="6918824"/>
          </a:xfrm>
          <a:prstGeom prst="rect">
            <a:avLst/>
          </a:prstGeom>
        </p:spPr>
      </p:pic>
    </p:spTree>
    <p:extLst>
      <p:ext uri="{BB962C8B-B14F-4D97-AF65-F5344CB8AC3E}">
        <p14:creationId xmlns:p14="http://schemas.microsoft.com/office/powerpoint/2010/main" val="240623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85" y="43027"/>
            <a:ext cx="12131615" cy="6814973"/>
          </a:xfrm>
          <a:prstGeom prst="rect">
            <a:avLst/>
          </a:prstGeom>
        </p:spPr>
      </p:pic>
    </p:spTree>
    <p:extLst>
      <p:ext uri="{BB962C8B-B14F-4D97-AF65-F5344CB8AC3E}">
        <p14:creationId xmlns:p14="http://schemas.microsoft.com/office/powerpoint/2010/main" val="267650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easy to become a citizen.” </a:t>
            </a:r>
            <a:endParaRPr lang="en-US" dirty="0"/>
          </a:p>
        </p:txBody>
      </p:sp>
      <p:sp>
        <p:nvSpPr>
          <p:cNvPr id="3" name="Content Placeholder 2"/>
          <p:cNvSpPr>
            <a:spLocks noGrp="1"/>
          </p:cNvSpPr>
          <p:nvPr>
            <p:ph idx="1"/>
          </p:nvPr>
        </p:nvSpPr>
        <p:spPr/>
        <p:txBody>
          <a:bodyPr>
            <a:normAutofit/>
          </a:bodyPr>
          <a:lstStyle/>
          <a:p>
            <a:pPr marL="457200" indent="-457200">
              <a:buAutoNum type="arabicParenR"/>
            </a:pPr>
            <a:r>
              <a:rPr lang="en-US" sz="3200" dirty="0" smtClean="0"/>
              <a:t>Take the Mock Citizenship Test that immigrants must take in order to become Americans.  </a:t>
            </a:r>
          </a:p>
          <a:p>
            <a:pPr marL="457200" indent="-457200">
              <a:buAutoNum type="arabicParenR"/>
            </a:pPr>
            <a:r>
              <a:rPr lang="en-US" sz="3200" dirty="0" smtClean="0"/>
              <a:t>Score yourself. </a:t>
            </a:r>
          </a:p>
          <a:p>
            <a:pPr marL="457200" indent="-457200">
              <a:buAutoNum type="arabicParenR"/>
            </a:pPr>
            <a:r>
              <a:rPr lang="en-US" sz="3200" dirty="0" smtClean="0"/>
              <a:t>Reflection:  How did you do?  What does this help you understand about the idea that “It’s easy to become a citizen”?  What additional understanding do you gain about immigrants and refugees? </a:t>
            </a:r>
            <a:endParaRPr lang="en-US" sz="3200" dirty="0"/>
          </a:p>
        </p:txBody>
      </p:sp>
    </p:spTree>
    <p:extLst>
      <p:ext uri="{BB962C8B-B14F-4D97-AF65-F5344CB8AC3E}">
        <p14:creationId xmlns:p14="http://schemas.microsoft.com/office/powerpoint/2010/main" val="278265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Self-Analysis and Test Corrections</a:t>
            </a:r>
            <a:endParaRPr lang="en-US" dirty="0"/>
          </a:p>
        </p:txBody>
      </p:sp>
      <p:sp>
        <p:nvSpPr>
          <p:cNvPr id="3" name="Content Placeholder 2"/>
          <p:cNvSpPr>
            <a:spLocks noGrp="1"/>
          </p:cNvSpPr>
          <p:nvPr>
            <p:ph idx="1"/>
          </p:nvPr>
        </p:nvSpPr>
        <p:spPr/>
        <p:txBody>
          <a:bodyPr>
            <a:normAutofit/>
          </a:bodyPr>
          <a:lstStyle/>
          <a:p>
            <a:pPr marL="457200" indent="-457200">
              <a:buAutoNum type="arabicParenR"/>
            </a:pPr>
            <a:r>
              <a:rPr lang="en-US" sz="2800" dirty="0" smtClean="0"/>
              <a:t>On the self-analysis handout, circle the questions that you missed. </a:t>
            </a:r>
          </a:p>
          <a:p>
            <a:pPr marL="457200" indent="-457200">
              <a:buAutoNum type="arabicParenR"/>
            </a:pPr>
            <a:r>
              <a:rPr lang="en-US" sz="2800" dirty="0" smtClean="0"/>
              <a:t>For </a:t>
            </a:r>
            <a:r>
              <a:rPr lang="en-US" sz="2800" u="sng" dirty="0" smtClean="0"/>
              <a:t>every</a:t>
            </a:r>
            <a:r>
              <a:rPr lang="en-US" sz="2800" dirty="0" smtClean="0"/>
              <a:t> question (</a:t>
            </a:r>
            <a:r>
              <a:rPr lang="en-US" sz="2800" u="sng" dirty="0" smtClean="0"/>
              <a:t>even the ones you got right</a:t>
            </a:r>
            <a:r>
              <a:rPr lang="en-US" sz="2800" dirty="0" smtClean="0"/>
              <a:t>), write a rationale explaining the correct answer. </a:t>
            </a:r>
          </a:p>
          <a:p>
            <a:pPr marL="457200" indent="-457200">
              <a:buAutoNum type="arabicParenR"/>
            </a:pPr>
            <a:r>
              <a:rPr lang="en-US" sz="2800" dirty="0" smtClean="0"/>
              <a:t>You may work with your group. </a:t>
            </a:r>
          </a:p>
          <a:p>
            <a:pPr marL="457200" indent="-457200">
              <a:buAutoNum type="arabicParenR"/>
            </a:pPr>
            <a:r>
              <a:rPr lang="en-US" sz="2800" dirty="0" smtClean="0"/>
              <a:t>Staple your corrections ON TOP of everything that was returned to you. </a:t>
            </a:r>
          </a:p>
          <a:p>
            <a:pPr marL="457200" indent="-457200">
              <a:buAutoNum type="arabicParenR"/>
            </a:pPr>
            <a:r>
              <a:rPr lang="en-US" sz="2800" dirty="0" smtClean="0"/>
              <a:t>Turn it back in. </a:t>
            </a:r>
            <a:endParaRPr lang="en-US" sz="2800" dirty="0"/>
          </a:p>
        </p:txBody>
      </p:sp>
    </p:spTree>
    <p:extLst>
      <p:ext uri="{BB962C8B-B14F-4D97-AF65-F5344CB8AC3E}">
        <p14:creationId xmlns:p14="http://schemas.microsoft.com/office/powerpoint/2010/main" val="37553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Work #2 –</a:t>
            </a:r>
            <a:br>
              <a:rPr lang="en-US" dirty="0" smtClean="0"/>
            </a:br>
            <a:r>
              <a:rPr lang="en-US" dirty="0" smtClean="0"/>
              <a:t>DUE MONDAY 9/12</a:t>
            </a:r>
            <a:endParaRPr lang="en-US" dirty="0"/>
          </a:p>
        </p:txBody>
      </p:sp>
      <p:sp>
        <p:nvSpPr>
          <p:cNvPr id="3" name="Content Placeholder 2"/>
          <p:cNvSpPr>
            <a:spLocks noGrp="1"/>
          </p:cNvSpPr>
          <p:nvPr>
            <p:ph idx="1"/>
          </p:nvPr>
        </p:nvSpPr>
        <p:spPr/>
        <p:txBody>
          <a:bodyPr/>
          <a:lstStyle/>
          <a:p>
            <a:r>
              <a:rPr lang="en-US" dirty="0" smtClean="0"/>
              <a:t>Do your own online research about immigration.</a:t>
            </a:r>
          </a:p>
          <a:p>
            <a:r>
              <a:rPr lang="en-US" dirty="0" smtClean="0"/>
              <a:t>Find and read one article about immigration.  You might choose to read about undocumented immigrants, immigrants and how they resettle in America, current immigration topics, etc.  Pick something of interest to you. </a:t>
            </a:r>
          </a:p>
          <a:p>
            <a:r>
              <a:rPr lang="en-US" dirty="0" smtClean="0"/>
              <a:t>List </a:t>
            </a:r>
            <a:r>
              <a:rPr lang="en-US" dirty="0"/>
              <a:t>five salient points from the </a:t>
            </a:r>
            <a:r>
              <a:rPr lang="en-US" dirty="0" smtClean="0"/>
              <a:t>article.</a:t>
            </a:r>
          </a:p>
          <a:p>
            <a:r>
              <a:rPr lang="en-US" dirty="0"/>
              <a:t>W</a:t>
            </a:r>
            <a:r>
              <a:rPr lang="en-US" dirty="0" smtClean="0"/>
              <a:t>rite </a:t>
            </a:r>
            <a:r>
              <a:rPr lang="en-US" dirty="0"/>
              <a:t>a one paragraph reflection on what </a:t>
            </a:r>
            <a:r>
              <a:rPr lang="en-US" dirty="0" smtClean="0"/>
              <a:t>you learned </a:t>
            </a:r>
            <a:r>
              <a:rPr lang="en-US" dirty="0"/>
              <a:t>and </a:t>
            </a:r>
            <a:r>
              <a:rPr lang="en-US" dirty="0" smtClean="0"/>
              <a:t>your personal </a:t>
            </a:r>
            <a:r>
              <a:rPr lang="en-US" dirty="0"/>
              <a:t>opinions on </a:t>
            </a:r>
            <a:r>
              <a:rPr lang="en-US" dirty="0" smtClean="0"/>
              <a:t>immigration.</a:t>
            </a:r>
          </a:p>
          <a:p>
            <a:r>
              <a:rPr lang="en-US" dirty="0" smtClean="0"/>
              <a:t>Cite your source in MLA format: </a:t>
            </a:r>
          </a:p>
          <a:p>
            <a:pPr marL="0" indent="0">
              <a:buNone/>
            </a:pPr>
            <a:r>
              <a:rPr lang="en-US" dirty="0" smtClean="0"/>
              <a:t>Author Last Name, First Name. “Title of Article.” </a:t>
            </a:r>
            <a:r>
              <a:rPr lang="en-US" i="1" dirty="0" smtClean="0"/>
              <a:t>Name of Website. </a:t>
            </a:r>
            <a:r>
              <a:rPr lang="en-US" dirty="0" smtClean="0"/>
              <a:t>Date Published.  Web.  Date Accessed.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06887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 Walk Reflection</a:t>
            </a:r>
            <a:endParaRPr lang="en-US" dirty="0"/>
          </a:p>
        </p:txBody>
      </p:sp>
      <p:sp>
        <p:nvSpPr>
          <p:cNvPr id="3" name="Content Placeholder 2"/>
          <p:cNvSpPr>
            <a:spLocks noGrp="1"/>
          </p:cNvSpPr>
          <p:nvPr>
            <p:ph idx="1"/>
          </p:nvPr>
        </p:nvSpPr>
        <p:spPr/>
        <p:txBody>
          <a:bodyPr/>
          <a:lstStyle/>
          <a:p>
            <a:pPr marL="0" indent="0">
              <a:buNone/>
            </a:pPr>
            <a:r>
              <a:rPr lang="en-US" sz="2400" dirty="0" smtClean="0"/>
              <a:t>Please respond to the following questions in your notebook: </a:t>
            </a:r>
          </a:p>
          <a:p>
            <a:pPr marL="0" indent="0">
              <a:buNone/>
            </a:pPr>
            <a:endParaRPr lang="en-US" sz="2400" dirty="0"/>
          </a:p>
          <a:p>
            <a:pPr marL="457200" indent="-457200">
              <a:buAutoNum type="arabicParenR"/>
            </a:pPr>
            <a:r>
              <a:rPr lang="en-US" sz="2400" dirty="0" smtClean="0"/>
              <a:t>What just happened?  </a:t>
            </a:r>
          </a:p>
          <a:p>
            <a:pPr marL="457200" indent="-457200">
              <a:buAutoNum type="arabicParenR"/>
            </a:pPr>
            <a:r>
              <a:rPr lang="en-US" sz="2400" dirty="0" smtClean="0"/>
              <a:t>What were your thoughts during the activity? </a:t>
            </a:r>
          </a:p>
          <a:p>
            <a:pPr marL="457200" indent="-457200">
              <a:buAutoNum type="arabicParenR"/>
            </a:pPr>
            <a:r>
              <a:rPr lang="en-US" sz="2400" dirty="0" smtClean="0"/>
              <a:t>What was your “gut reaction” to where you found yourself standing at the end? </a:t>
            </a:r>
          </a:p>
          <a:p>
            <a:pPr marL="457200" indent="-457200">
              <a:buAutoNum type="arabicParenR"/>
            </a:pPr>
            <a:r>
              <a:rPr lang="en-US" sz="2400" dirty="0" smtClean="0"/>
              <a:t>How do you think it felt to be at the front?  the middle?  the back? </a:t>
            </a:r>
          </a:p>
          <a:p>
            <a:pPr marL="457200" indent="-457200">
              <a:buAutoNum type="arabicParenR"/>
            </a:pPr>
            <a:r>
              <a:rPr lang="en-US" sz="2400" dirty="0" smtClean="0"/>
              <a:t>What did this activity help you learn?  What will you think about in the future? </a:t>
            </a:r>
          </a:p>
          <a:p>
            <a:pPr marL="457200" indent="-457200">
              <a:buAutoNum type="arabicParenR"/>
            </a:pPr>
            <a:endParaRPr lang="en-US" dirty="0"/>
          </a:p>
        </p:txBody>
      </p:sp>
    </p:spTree>
    <p:extLst>
      <p:ext uri="{BB962C8B-B14F-4D97-AF65-F5344CB8AC3E}">
        <p14:creationId xmlns:p14="http://schemas.microsoft.com/office/powerpoint/2010/main" val="169450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26583"/>
          </a:xfrm>
        </p:spPr>
        <p:txBody>
          <a:bodyPr/>
          <a:lstStyle/>
          <a:p>
            <a:pPr algn="ctr"/>
            <a:r>
              <a:rPr lang="en-US" dirty="0" smtClean="0"/>
              <a:t>Brainstorm </a:t>
            </a:r>
            <a:endParaRPr lang="en-US" dirty="0"/>
          </a:p>
        </p:txBody>
      </p:sp>
      <p:sp>
        <p:nvSpPr>
          <p:cNvPr id="4" name="Text Placeholder 3"/>
          <p:cNvSpPr>
            <a:spLocks noGrp="1"/>
          </p:cNvSpPr>
          <p:nvPr>
            <p:ph type="body" idx="1"/>
          </p:nvPr>
        </p:nvSpPr>
        <p:spPr>
          <a:xfrm>
            <a:off x="1066800" y="1440611"/>
            <a:ext cx="4754880" cy="1247725"/>
          </a:xfrm>
        </p:spPr>
        <p:txBody>
          <a:bodyPr/>
          <a:lstStyle/>
          <a:p>
            <a:r>
              <a:rPr lang="en-US" sz="2400" dirty="0"/>
              <a:t>What groups or types of people have the least amount of privilege?</a:t>
            </a:r>
          </a:p>
          <a:p>
            <a:endParaRPr lang="en-US" dirty="0"/>
          </a:p>
        </p:txBody>
      </p:sp>
      <p:sp>
        <p:nvSpPr>
          <p:cNvPr id="3" name="Content Placeholder 2"/>
          <p:cNvSpPr>
            <a:spLocks noGrp="1"/>
          </p:cNvSpPr>
          <p:nvPr>
            <p:ph sz="half" idx="2"/>
          </p:nvPr>
        </p:nvSpPr>
        <p:spPr/>
        <p:txBody>
          <a:bodyPr/>
          <a:lstStyle/>
          <a:p>
            <a:r>
              <a:rPr lang="en-US" dirty="0" smtClean="0"/>
              <a:t>  </a:t>
            </a:r>
          </a:p>
          <a:p>
            <a:r>
              <a:rPr lang="en-US" dirty="0"/>
              <a:t> </a:t>
            </a:r>
            <a:endParaRPr lang="en-US" dirty="0" smtClean="0"/>
          </a:p>
          <a:p>
            <a:r>
              <a:rPr lang="en-US" dirty="0"/>
              <a:t> </a:t>
            </a:r>
            <a:endParaRPr lang="en-US" dirty="0" smtClean="0"/>
          </a:p>
          <a:p>
            <a:r>
              <a:rPr lang="en-US" dirty="0"/>
              <a:t> </a:t>
            </a:r>
            <a:endParaRPr lang="en-US" dirty="0" smtClean="0"/>
          </a:p>
          <a:p>
            <a:r>
              <a:rPr lang="en-US" dirty="0"/>
              <a:t> </a:t>
            </a:r>
            <a:endParaRPr lang="en-US" dirty="0" smtClean="0"/>
          </a:p>
          <a:p>
            <a:r>
              <a:rPr lang="en-US" dirty="0"/>
              <a:t> </a:t>
            </a:r>
            <a:endParaRPr lang="en-US" dirty="0" smtClean="0"/>
          </a:p>
          <a:p>
            <a:r>
              <a:rPr lang="en-US" dirty="0"/>
              <a:t> </a:t>
            </a:r>
            <a:endParaRPr lang="en-US" dirty="0" smtClean="0"/>
          </a:p>
        </p:txBody>
      </p:sp>
      <p:sp>
        <p:nvSpPr>
          <p:cNvPr id="5" name="Text Placeholder 4"/>
          <p:cNvSpPr>
            <a:spLocks noGrp="1"/>
          </p:cNvSpPr>
          <p:nvPr>
            <p:ph type="body" sz="quarter" idx="3"/>
          </p:nvPr>
        </p:nvSpPr>
        <p:spPr>
          <a:xfrm>
            <a:off x="6364224" y="1440611"/>
            <a:ext cx="4754880" cy="1063810"/>
          </a:xfrm>
        </p:spPr>
        <p:txBody>
          <a:bodyPr>
            <a:normAutofit fontScale="77500" lnSpcReduction="20000"/>
          </a:bodyPr>
          <a:lstStyle/>
          <a:p>
            <a:r>
              <a:rPr lang="en-US" sz="3100" dirty="0"/>
              <a:t>What groups would you say are frequently on the outskirts of our society or culture? </a:t>
            </a:r>
          </a:p>
          <a:p>
            <a:endParaRPr lang="en-US" dirty="0"/>
          </a:p>
        </p:txBody>
      </p:sp>
      <p:sp>
        <p:nvSpPr>
          <p:cNvPr id="6" name="Content Placeholder 5"/>
          <p:cNvSpPr>
            <a:spLocks noGrp="1"/>
          </p:cNvSpPr>
          <p:nvPr>
            <p:ph sz="quarter" idx="4"/>
          </p:nvPr>
        </p:nvSpPr>
        <p:spPr/>
        <p:txBody>
          <a:bodyPr/>
          <a:lstStyle/>
          <a:p>
            <a:r>
              <a:rPr lang="en-US" dirty="0" smtClean="0"/>
              <a:t>  </a:t>
            </a:r>
          </a:p>
          <a:p>
            <a:r>
              <a:rPr lang="en-US" dirty="0"/>
              <a:t> </a:t>
            </a:r>
            <a:r>
              <a:rPr lang="en-US" dirty="0" smtClean="0"/>
              <a:t> </a:t>
            </a:r>
          </a:p>
          <a:p>
            <a:r>
              <a:rPr lang="en-US" dirty="0"/>
              <a:t> </a:t>
            </a:r>
            <a:r>
              <a:rPr lang="en-US" dirty="0" smtClean="0"/>
              <a:t> </a:t>
            </a:r>
          </a:p>
          <a:p>
            <a:r>
              <a:rPr lang="en-US" dirty="0"/>
              <a:t> </a:t>
            </a:r>
            <a:r>
              <a:rPr lang="en-US" dirty="0" smtClean="0"/>
              <a:t> </a:t>
            </a:r>
          </a:p>
          <a:p>
            <a:r>
              <a:rPr lang="en-US" dirty="0"/>
              <a:t> </a:t>
            </a:r>
            <a:r>
              <a:rPr lang="en-US" dirty="0" smtClean="0"/>
              <a:t>  </a:t>
            </a:r>
          </a:p>
          <a:p>
            <a:r>
              <a:rPr lang="en-US" dirty="0"/>
              <a:t> </a:t>
            </a:r>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369921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Anticipation Guide</a:t>
            </a:r>
            <a:endParaRPr lang="en-US" dirty="0"/>
          </a:p>
        </p:txBody>
      </p:sp>
      <p:sp>
        <p:nvSpPr>
          <p:cNvPr id="3" name="Content Placeholder 2"/>
          <p:cNvSpPr>
            <a:spLocks noGrp="1"/>
          </p:cNvSpPr>
          <p:nvPr>
            <p:ph idx="1"/>
          </p:nvPr>
        </p:nvSpPr>
        <p:spPr>
          <a:xfrm>
            <a:off x="1069848" y="1948880"/>
            <a:ext cx="10058400" cy="4641701"/>
          </a:xfrm>
        </p:spPr>
        <p:txBody>
          <a:bodyPr>
            <a:noAutofit/>
          </a:bodyPr>
          <a:lstStyle/>
          <a:p>
            <a:pPr marL="457200" indent="-457200">
              <a:buAutoNum type="arabicParenR"/>
            </a:pPr>
            <a:r>
              <a:rPr lang="en-US" sz="3600" dirty="0" smtClean="0"/>
              <a:t>Read each statement correctly. </a:t>
            </a:r>
          </a:p>
          <a:p>
            <a:pPr marL="457200" indent="-457200">
              <a:buAutoNum type="arabicParenR"/>
            </a:pPr>
            <a:r>
              <a:rPr lang="en-US" sz="3600" dirty="0" smtClean="0"/>
              <a:t>Check AGREE or DISAGREE (you must pick a side). </a:t>
            </a:r>
          </a:p>
          <a:p>
            <a:pPr marL="457200" indent="-457200">
              <a:buAutoNum type="arabicParenR"/>
            </a:pPr>
            <a:r>
              <a:rPr lang="en-US" sz="3600" dirty="0" smtClean="0"/>
              <a:t>Choose one statement you wish to discuss further and write an explanation of your opinion on the bottom. </a:t>
            </a:r>
            <a:endParaRPr lang="en-US" sz="3600" dirty="0"/>
          </a:p>
        </p:txBody>
      </p:sp>
    </p:spTree>
    <p:extLst>
      <p:ext uri="{BB962C8B-B14F-4D97-AF65-F5344CB8AC3E}">
        <p14:creationId xmlns:p14="http://schemas.microsoft.com/office/powerpoint/2010/main" val="248113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Warm-Up </a:t>
            </a:r>
            <a:endParaRPr lang="en-US" dirty="0"/>
          </a:p>
        </p:txBody>
      </p:sp>
      <p:sp>
        <p:nvSpPr>
          <p:cNvPr id="3" name="Content Placeholder 2"/>
          <p:cNvSpPr>
            <a:spLocks noGrp="1"/>
          </p:cNvSpPr>
          <p:nvPr>
            <p:ph idx="1"/>
          </p:nvPr>
        </p:nvSpPr>
        <p:spPr>
          <a:xfrm>
            <a:off x="988204" y="1977489"/>
            <a:ext cx="10700588" cy="4050792"/>
          </a:xfrm>
        </p:spPr>
        <p:txBody>
          <a:bodyPr/>
          <a:lstStyle/>
          <a:p>
            <a:pPr marL="0" indent="0">
              <a:buNone/>
            </a:pPr>
            <a:r>
              <a:rPr lang="en-US" sz="2800" dirty="0" smtClean="0"/>
              <a:t>Make a KWL chart in your notebook.  Complete the chart about </a:t>
            </a:r>
            <a:r>
              <a:rPr lang="en-US" sz="2800" u="sng" dirty="0" smtClean="0"/>
              <a:t>immigrants</a:t>
            </a:r>
            <a:r>
              <a:rPr lang="en-US" sz="2800" dirty="0" smtClean="0"/>
              <a:t> and </a:t>
            </a:r>
            <a:r>
              <a:rPr lang="en-US" sz="2800" u="sng" dirty="0" smtClean="0"/>
              <a:t>refugees</a:t>
            </a:r>
            <a:r>
              <a:rPr lang="en-US" sz="2800" dirty="0" smtClean="0"/>
              <a:t>. </a:t>
            </a:r>
          </a:p>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0424975"/>
              </p:ext>
            </p:extLst>
          </p:nvPr>
        </p:nvGraphicFramePr>
        <p:xfrm>
          <a:off x="988204" y="2928028"/>
          <a:ext cx="10321026" cy="2149714"/>
        </p:xfrm>
        <a:graphic>
          <a:graphicData uri="http://schemas.openxmlformats.org/drawingml/2006/table">
            <a:tbl>
              <a:tblPr firstRow="1" bandRow="1">
                <a:tableStyleId>{5C22544A-7EE6-4342-B048-85BDC9FD1C3A}</a:tableStyleId>
              </a:tblPr>
              <a:tblGrid>
                <a:gridCol w="3440342"/>
                <a:gridCol w="3440342"/>
                <a:gridCol w="3440342"/>
              </a:tblGrid>
              <a:tr h="513912">
                <a:tc>
                  <a:txBody>
                    <a:bodyPr/>
                    <a:lstStyle/>
                    <a:p>
                      <a:r>
                        <a:rPr lang="en-US" dirty="0" smtClean="0"/>
                        <a:t>Know</a:t>
                      </a:r>
                      <a:endParaRPr lang="en-US" dirty="0"/>
                    </a:p>
                  </a:txBody>
                  <a:tcPr/>
                </a:tc>
                <a:tc>
                  <a:txBody>
                    <a:bodyPr/>
                    <a:lstStyle/>
                    <a:p>
                      <a:r>
                        <a:rPr lang="en-US" dirty="0" smtClean="0"/>
                        <a:t>Want to Know</a:t>
                      </a:r>
                      <a:endParaRPr lang="en-US" dirty="0"/>
                    </a:p>
                  </a:txBody>
                  <a:tcPr/>
                </a:tc>
                <a:tc>
                  <a:txBody>
                    <a:bodyPr/>
                    <a:lstStyle/>
                    <a:p>
                      <a:r>
                        <a:rPr lang="en-US" dirty="0" smtClean="0"/>
                        <a:t>Learned</a:t>
                      </a:r>
                      <a:endParaRPr lang="en-US" dirty="0"/>
                    </a:p>
                  </a:txBody>
                  <a:tcPr/>
                </a:tc>
              </a:tr>
              <a:tr h="1635802">
                <a:tc>
                  <a:txBody>
                    <a:bodyPr/>
                    <a:lstStyle/>
                    <a:p>
                      <a:endParaRPr lang="en-US" dirty="0" smtClean="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6296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Discovery </a:t>
            </a:r>
            <a:endParaRPr lang="en-US" dirty="0"/>
          </a:p>
        </p:txBody>
      </p:sp>
      <p:sp>
        <p:nvSpPr>
          <p:cNvPr id="3" name="Content Placeholder 2"/>
          <p:cNvSpPr>
            <a:spLocks noGrp="1"/>
          </p:cNvSpPr>
          <p:nvPr>
            <p:ph idx="1"/>
          </p:nvPr>
        </p:nvSpPr>
        <p:spPr/>
        <p:txBody>
          <a:bodyPr>
            <a:noAutofit/>
          </a:bodyPr>
          <a:lstStyle/>
          <a:p>
            <a:pPr marL="457200" indent="-457200">
              <a:buAutoNum type="arabicParenR"/>
            </a:pPr>
            <a:r>
              <a:rPr lang="en-US" sz="2400" dirty="0" smtClean="0"/>
              <a:t>Work alone or as a group, whichever you are more comfortable with.  </a:t>
            </a:r>
          </a:p>
          <a:p>
            <a:pPr marL="457200" indent="-457200">
              <a:buAutoNum type="arabicParenR"/>
            </a:pPr>
            <a:r>
              <a:rPr lang="en-US" sz="2400" dirty="0" smtClean="0"/>
              <a:t>Read the assigned texts. </a:t>
            </a:r>
          </a:p>
          <a:p>
            <a:pPr marL="457200" indent="-457200">
              <a:buAutoNum type="arabicParenR"/>
            </a:pPr>
            <a:r>
              <a:rPr lang="en-US" sz="2400" dirty="0" smtClean="0"/>
              <a:t>As you read, add important points to your graphic organizer.  </a:t>
            </a:r>
          </a:p>
          <a:p>
            <a:pPr marL="457200" indent="-457200">
              <a:buAutoNum type="arabicParenR"/>
            </a:pPr>
            <a:r>
              <a:rPr lang="en-US" sz="2400" dirty="0" smtClean="0"/>
              <a:t>When you are done, write one overall definition for each of the terms: “immigrant” and “refugee” </a:t>
            </a:r>
          </a:p>
          <a:p>
            <a:pPr marL="457200" indent="-457200">
              <a:buAutoNum type="arabicParenR"/>
            </a:pPr>
            <a:r>
              <a:rPr lang="en-US" sz="2400" dirty="0" smtClean="0"/>
              <a:t>On the back, use the quadruple Venn diagram to compare and contrast immigrants, refugees, emigrants, and migrants.  Still use the articles’ information!  </a:t>
            </a:r>
            <a:endParaRPr lang="en-US" sz="2000" dirty="0"/>
          </a:p>
        </p:txBody>
      </p:sp>
    </p:spTree>
    <p:extLst>
      <p:ext uri="{BB962C8B-B14F-4D97-AF65-F5344CB8AC3E}">
        <p14:creationId xmlns:p14="http://schemas.microsoft.com/office/powerpoint/2010/main" val="407363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migrants and refug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92" y="357306"/>
            <a:ext cx="11291678" cy="610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0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ID me?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 Read and discuss the 10 </a:t>
            </a:r>
            <a:r>
              <a:rPr lang="en-US" sz="2800" dirty="0"/>
              <a:t>descriptions of different </a:t>
            </a:r>
            <a:r>
              <a:rPr lang="en-US" sz="2800" dirty="0" smtClean="0"/>
              <a:t>people. </a:t>
            </a:r>
          </a:p>
          <a:p>
            <a:pPr marL="0" indent="0">
              <a:buNone/>
            </a:pPr>
            <a:r>
              <a:rPr lang="en-US" sz="2800" dirty="0" smtClean="0"/>
              <a:t>2) Identify </a:t>
            </a:r>
            <a:r>
              <a:rPr lang="en-US" sz="2800" dirty="0"/>
              <a:t>whether the </a:t>
            </a:r>
            <a:r>
              <a:rPr lang="en-US" sz="2800" dirty="0" smtClean="0"/>
              <a:t>person is </a:t>
            </a:r>
            <a:r>
              <a:rPr lang="en-US" sz="2800" dirty="0"/>
              <a:t>an immigrant, </a:t>
            </a:r>
            <a:r>
              <a:rPr lang="en-US" sz="2800" dirty="0" smtClean="0"/>
              <a:t>refugee, emigrant, </a:t>
            </a:r>
            <a:r>
              <a:rPr lang="en-US" sz="2800" dirty="0"/>
              <a:t>migrant, or </a:t>
            </a:r>
            <a:r>
              <a:rPr lang="en-US" sz="2800" dirty="0" smtClean="0"/>
              <a:t>undocumented/illegal immigrant.</a:t>
            </a:r>
          </a:p>
          <a:p>
            <a:pPr marL="0" indent="0">
              <a:buNone/>
            </a:pPr>
            <a:r>
              <a:rPr lang="en-US" sz="2800" dirty="0" smtClean="0"/>
              <a:t>3) Provide evidence to support your claim.  How do you know? </a:t>
            </a:r>
          </a:p>
          <a:p>
            <a:pPr marL="0" indent="0">
              <a:buNone/>
            </a:pPr>
            <a:r>
              <a:rPr lang="en-US" sz="2800" dirty="0" smtClean="0"/>
              <a:t>4) Create your own example. </a:t>
            </a:r>
          </a:p>
          <a:p>
            <a:pPr marL="0" indent="0">
              <a:buNone/>
            </a:pPr>
            <a:r>
              <a:rPr lang="en-US" sz="2800" dirty="0" smtClean="0"/>
              <a:t>5) You have 10 minutes and then we will go over the answers. </a:t>
            </a:r>
            <a:endParaRPr lang="en-US" sz="2800" dirty="0"/>
          </a:p>
        </p:txBody>
      </p:sp>
    </p:spTree>
    <p:extLst>
      <p:ext uri="{BB962C8B-B14F-4D97-AF65-F5344CB8AC3E}">
        <p14:creationId xmlns:p14="http://schemas.microsoft.com/office/powerpoint/2010/main" val="327607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Warm-Up </a:t>
            </a:r>
            <a:endParaRPr lang="en-US" dirty="0"/>
          </a:p>
        </p:txBody>
      </p:sp>
      <p:sp>
        <p:nvSpPr>
          <p:cNvPr id="3" name="Content Placeholder 2"/>
          <p:cNvSpPr>
            <a:spLocks noGrp="1"/>
          </p:cNvSpPr>
          <p:nvPr>
            <p:ph idx="1"/>
          </p:nvPr>
        </p:nvSpPr>
        <p:spPr>
          <a:xfrm>
            <a:off x="988204" y="1977489"/>
            <a:ext cx="10700588" cy="4050792"/>
          </a:xfrm>
        </p:spPr>
        <p:txBody>
          <a:bodyPr/>
          <a:lstStyle/>
          <a:p>
            <a:pPr marL="0" indent="0">
              <a:buNone/>
            </a:pPr>
            <a:r>
              <a:rPr lang="en-US" sz="2800" dirty="0" smtClean="0"/>
              <a:t>Start working on the KWL handout on persuasive writing and ethos, pathos, and logos. </a:t>
            </a:r>
          </a:p>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nvGraphicFramePr>
        <p:xfrm>
          <a:off x="988204" y="2928028"/>
          <a:ext cx="10321026" cy="2149714"/>
        </p:xfrm>
        <a:graphic>
          <a:graphicData uri="http://schemas.openxmlformats.org/drawingml/2006/table">
            <a:tbl>
              <a:tblPr firstRow="1" bandRow="1">
                <a:tableStyleId>{5C22544A-7EE6-4342-B048-85BDC9FD1C3A}</a:tableStyleId>
              </a:tblPr>
              <a:tblGrid>
                <a:gridCol w="3440342"/>
                <a:gridCol w="3440342"/>
                <a:gridCol w="3440342"/>
              </a:tblGrid>
              <a:tr h="513912">
                <a:tc>
                  <a:txBody>
                    <a:bodyPr/>
                    <a:lstStyle/>
                    <a:p>
                      <a:r>
                        <a:rPr lang="en-US" dirty="0" smtClean="0"/>
                        <a:t>Know</a:t>
                      </a:r>
                      <a:endParaRPr lang="en-US" dirty="0"/>
                    </a:p>
                  </a:txBody>
                  <a:tcPr/>
                </a:tc>
                <a:tc>
                  <a:txBody>
                    <a:bodyPr/>
                    <a:lstStyle/>
                    <a:p>
                      <a:r>
                        <a:rPr lang="en-US" dirty="0" smtClean="0"/>
                        <a:t>Want to Know</a:t>
                      </a:r>
                      <a:endParaRPr lang="en-US" dirty="0"/>
                    </a:p>
                  </a:txBody>
                  <a:tcPr/>
                </a:tc>
                <a:tc>
                  <a:txBody>
                    <a:bodyPr/>
                    <a:lstStyle/>
                    <a:p>
                      <a:r>
                        <a:rPr lang="en-US" dirty="0" smtClean="0"/>
                        <a:t>Learned</a:t>
                      </a:r>
                      <a:endParaRPr lang="en-US" dirty="0"/>
                    </a:p>
                  </a:txBody>
                  <a:tcPr/>
                </a:tc>
              </a:tr>
              <a:tr h="1635802">
                <a:tc>
                  <a:txBody>
                    <a:bodyPr/>
                    <a:lstStyle/>
                    <a:p>
                      <a:endParaRPr lang="en-US" dirty="0" smtClean="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18235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TM03090434[[fn=Wood Type]]</Template>
  <TotalTime>1563</TotalTime>
  <Words>817</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Georgia</vt:lpstr>
      <vt:lpstr>Trebuchet MS</vt:lpstr>
      <vt:lpstr>Wingdings</vt:lpstr>
      <vt:lpstr>Wood Type</vt:lpstr>
      <vt:lpstr>Tuesday – First day of Unit 2! </vt:lpstr>
      <vt:lpstr>Privilege Walk Reflection</vt:lpstr>
      <vt:lpstr>Brainstorm </vt:lpstr>
      <vt:lpstr>Unit 2 Anticipation Guide</vt:lpstr>
      <vt:lpstr>Wednesday Warm-Up </vt:lpstr>
      <vt:lpstr>Vocabulary Discovery </vt:lpstr>
      <vt:lpstr>PowerPoint Presentation</vt:lpstr>
      <vt:lpstr>Can you ID me?  </vt:lpstr>
      <vt:lpstr>Thursday Warm-Up </vt:lpstr>
      <vt:lpstr>PowerPoint Presentation</vt:lpstr>
      <vt:lpstr>EPL Practice</vt:lpstr>
      <vt:lpstr>Jose Antonio Vargas  “Actions are Illegal, Never People” </vt:lpstr>
      <vt:lpstr>Google Work #2 – DUE MONDAY 9/12</vt:lpstr>
      <vt:lpstr>Friday Warm-Up: Write a reflection on this photo. Consider the photos, words, and how it makes you feel. </vt:lpstr>
      <vt:lpstr>PowerPoint Presentation</vt:lpstr>
      <vt:lpstr>PowerPoint Presentation</vt:lpstr>
      <vt:lpstr>“It’s easy to become a citizen.” </vt:lpstr>
      <vt:lpstr>Benchmark Self-Analysis and Test Corrections</vt:lpstr>
      <vt:lpstr>Google Work #2 – DUE MONDAY 9/12</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 First day of Unit 2!</dc:title>
  <dc:creator>Alexandra Yeganegi</dc:creator>
  <cp:lastModifiedBy>Alexandra Yeganegi</cp:lastModifiedBy>
  <cp:revision>12</cp:revision>
  <dcterms:created xsi:type="dcterms:W3CDTF">2016-09-01T18:59:44Z</dcterms:created>
  <dcterms:modified xsi:type="dcterms:W3CDTF">2016-09-08T20:03:59Z</dcterms:modified>
</cp:coreProperties>
</file>