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A627-C819-4A94-A32B-A73274C02529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6DB46-5D32-4A35-81F1-2815E495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0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fld id="{E06DC8D0-0AF1-4504-9073-6F3B42C94C57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fld id="{5EAB8D44-CB43-4E3D-A6AF-9CAEF275387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fld id="{E73FC325-B5F0-434F-ACE2-BDCA35E90C9F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fld id="{A0E7AF29-BD34-40D7-8CF2-BFE2973E783A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fld id="{0037D3E6-AAF3-4F42-B6BD-36B29AD5122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6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78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8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54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3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44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9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0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7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8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4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C86A-F03C-49D5-9C13-0CC21419E68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79D3-A634-41F7-A8FD-952A9B71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5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35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neyangabc.wordpress.com/monkey-king/" TargetMode="External"/><Relationship Id="rId2" Type="http://schemas.openxmlformats.org/officeDocument/2006/relationships/hyperlink" Target="http://www.humblecomics.com/monke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graphic novel terms and concepts from p. 55 (handout from yesterday).  </a:t>
            </a:r>
          </a:p>
          <a:p>
            <a:endParaRPr lang="en-US" dirty="0"/>
          </a:p>
          <a:p>
            <a:r>
              <a:rPr lang="en-US" dirty="0" smtClean="0"/>
              <a:t>You MUST know these terms and be able to apply them!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Monkey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http://www.humblecomics.com/monkey/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http://geneyangabc.wordpress.com/monkey-king/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3048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3333CC"/>
                </a:solidFill>
              </a:rPr>
              <a:t>How to Read a Graphic Novel Page</a:t>
            </a:r>
            <a:endParaRPr lang="en-US" sz="400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3733800"/>
            <a:ext cx="281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Graphic novels are read left to right, just like traditional texts</a:t>
            </a:r>
          </a:p>
        </p:txBody>
      </p:sp>
      <p:pic>
        <p:nvPicPr>
          <p:cNvPr id="5124" name="Picture 4" descr="large_kemble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381000"/>
            <a:ext cx="3889375" cy="6019800"/>
          </a:xfrm>
          <a:ln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685800"/>
            <a:ext cx="2743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5562600" y="1295400"/>
            <a:ext cx="1752600" cy="609600"/>
          </a:xfrm>
          <a:prstGeom prst="line">
            <a:avLst/>
          </a:prstGeom>
          <a:noFill/>
          <a:ln w="222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181600" y="3810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334000" y="4953000"/>
            <a:ext cx="1981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953000" y="1905000"/>
            <a:ext cx="609600" cy="228600"/>
          </a:xfrm>
          <a:prstGeom prst="line">
            <a:avLst/>
          </a:prstGeom>
          <a:noFill/>
          <a:ln w="22225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105400" y="2590800"/>
            <a:ext cx="2514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5334000" y="3962400"/>
            <a:ext cx="1828800" cy="457200"/>
          </a:xfrm>
          <a:prstGeom prst="line">
            <a:avLst/>
          </a:prstGeom>
          <a:noFill/>
          <a:ln w="22225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5257800" y="2743200"/>
            <a:ext cx="2057400" cy="381000"/>
          </a:xfrm>
          <a:prstGeom prst="line">
            <a:avLst/>
          </a:prstGeom>
          <a:noFill/>
          <a:ln w="22225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Balloons	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dialog balloons are read left to right or top to bottom as is appropriate.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228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6150" name="Picture 6" descr="ghost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971800"/>
            <a:ext cx="6616700" cy="3390900"/>
          </a:xfrm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62200" y="2286000"/>
            <a:ext cx="304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304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62000" y="4343400"/>
            <a:ext cx="304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14600" y="2667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914400" y="3581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1066800" y="3962400"/>
            <a:ext cx="1600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96000" y="4648200"/>
            <a:ext cx="304800" cy="388938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15000" y="2286000"/>
            <a:ext cx="3048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867400" y="2667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 flipV="1">
            <a:off x="6096000" y="4114800"/>
            <a:ext cx="1524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cco-palest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4572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2743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Sometimes it can get a little more complicated…</a:t>
            </a:r>
          </a:p>
        </p:txBody>
      </p:sp>
    </p:spTree>
    <p:extLst>
      <p:ext uri="{BB962C8B-B14F-4D97-AF65-F5344CB8AC3E}">
        <p14:creationId xmlns:p14="http://schemas.microsoft.com/office/powerpoint/2010/main" val="5722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acco-palest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"/>
            <a:ext cx="50180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3810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43800" y="3124200"/>
            <a:ext cx="3810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467600" y="685800"/>
            <a:ext cx="3810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467600" y="5029200"/>
            <a:ext cx="3810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066800" y="2438400"/>
            <a:ext cx="14478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6858000" y="990600"/>
            <a:ext cx="6096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6781800" y="3352800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6553200" y="5257800"/>
            <a:ext cx="91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1600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But the basic left to right rule still applies to panels</a:t>
            </a:r>
          </a:p>
        </p:txBody>
      </p:sp>
    </p:spTree>
    <p:extLst>
      <p:ext uri="{BB962C8B-B14F-4D97-AF65-F5344CB8AC3E}">
        <p14:creationId xmlns:p14="http://schemas.microsoft.com/office/powerpoint/2010/main" val="33170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304800"/>
            <a:ext cx="39893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and dialog balloons as well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76600" y="53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95800" y="990600"/>
            <a:ext cx="457200" cy="388938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924800" y="5334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772400" y="25146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0" y="35052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96200" y="36576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86200" y="54864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848600" y="5715000"/>
            <a:ext cx="457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1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4953000" y="990600"/>
            <a:ext cx="3810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162800" y="762000"/>
            <a:ext cx="7620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934200" y="2819400"/>
            <a:ext cx="838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267200" y="3733800"/>
            <a:ext cx="91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7162800" y="39624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4343400" y="5715000"/>
            <a:ext cx="1295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7010400" y="5943600"/>
            <a:ext cx="8382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having a book important?  </a:t>
            </a:r>
          </a:p>
          <a:p>
            <a:endParaRPr lang="en-US" dirty="0"/>
          </a:p>
          <a:p>
            <a:r>
              <a:rPr lang="en-US" dirty="0" smtClean="0"/>
              <a:t>Reading Questions – counts as quiz grades!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Notebook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 your notebook with a partner.  </a:t>
            </a:r>
          </a:p>
          <a:p>
            <a:r>
              <a:rPr lang="en-US" dirty="0" smtClean="0"/>
              <a:t>Grade the WHOLE notebook.  </a:t>
            </a:r>
          </a:p>
          <a:p>
            <a:r>
              <a:rPr lang="en-US" dirty="0" smtClean="0"/>
              <a:t>Use the grading log in the front as a guide to what you’re looking for.  </a:t>
            </a:r>
          </a:p>
          <a:p>
            <a:r>
              <a:rPr lang="en-US" dirty="0" smtClean="0"/>
              <a:t>Record the grade on the log.  Make sure you put your name.  </a:t>
            </a:r>
          </a:p>
          <a:p>
            <a:r>
              <a:rPr lang="en-US" dirty="0" smtClean="0"/>
              <a:t>Put the person’s (whose notebook you graded) name and grade on a post-it note and return to Ms. Y. </a:t>
            </a:r>
          </a:p>
        </p:txBody>
      </p:sp>
    </p:spTree>
    <p:extLst>
      <p:ext uri="{BB962C8B-B14F-4D97-AF65-F5344CB8AC3E}">
        <p14:creationId xmlns:p14="http://schemas.microsoft.com/office/powerpoint/2010/main" val="26513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207</Words>
  <Application>Microsoft Office PowerPoint</Application>
  <PresentationFormat>On-screen Show (4:3)</PresentationFormat>
  <Paragraphs>45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iRespondGraphMaster</vt:lpstr>
      <vt:lpstr>Warm-Up </vt:lpstr>
      <vt:lpstr>The Monkey King</vt:lpstr>
      <vt:lpstr>How to Read a Graphic Novel Page</vt:lpstr>
      <vt:lpstr>Dialog Balloons </vt:lpstr>
      <vt:lpstr>PowerPoint Presentation</vt:lpstr>
      <vt:lpstr>PowerPoint Presentation</vt:lpstr>
      <vt:lpstr>PowerPoint Presentation</vt:lpstr>
      <vt:lpstr>Time to Read</vt:lpstr>
      <vt:lpstr>Peer Notebook Checks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2013-09-30T19:26:41Z</dcterms:created>
  <dcterms:modified xsi:type="dcterms:W3CDTF">2013-10-01T11:50:48Z</dcterms:modified>
</cp:coreProperties>
</file>